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 id="2147483654" r:id="rId6"/>
  </p:sldMasterIdLst>
  <p:notesMasterIdLst>
    <p:notesMasterId r:id="rId41"/>
  </p:notesMasterIdLst>
  <p:sldIdLst>
    <p:sldId id="280" r:id="rId7"/>
    <p:sldId id="257" r:id="rId8"/>
    <p:sldId id="350" r:id="rId9"/>
    <p:sldId id="259" r:id="rId10"/>
    <p:sldId id="326" r:id="rId11"/>
    <p:sldId id="327" r:id="rId12"/>
    <p:sldId id="328" r:id="rId13"/>
    <p:sldId id="351" r:id="rId14"/>
    <p:sldId id="293" r:id="rId15"/>
    <p:sldId id="316" r:id="rId16"/>
    <p:sldId id="317" r:id="rId17"/>
    <p:sldId id="264" r:id="rId18"/>
    <p:sldId id="347" r:id="rId19"/>
    <p:sldId id="295" r:id="rId20"/>
    <p:sldId id="346" r:id="rId21"/>
    <p:sldId id="329" r:id="rId22"/>
    <p:sldId id="331" r:id="rId23"/>
    <p:sldId id="332" r:id="rId24"/>
    <p:sldId id="333" r:id="rId25"/>
    <p:sldId id="335" r:id="rId26"/>
    <p:sldId id="336" r:id="rId27"/>
    <p:sldId id="299" r:id="rId28"/>
    <p:sldId id="341" r:id="rId29"/>
    <p:sldId id="321" r:id="rId30"/>
    <p:sldId id="348" r:id="rId31"/>
    <p:sldId id="342" r:id="rId32"/>
    <p:sldId id="352" r:id="rId33"/>
    <p:sldId id="311" r:id="rId34"/>
    <p:sldId id="344" r:id="rId35"/>
    <p:sldId id="345" r:id="rId36"/>
    <p:sldId id="312" r:id="rId37"/>
    <p:sldId id="313" r:id="rId38"/>
    <p:sldId id="324" r:id="rId39"/>
    <p:sldId id="286"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ian Martin" initials="BM [6]" lastIdx="1" clrIdx="6"/>
  <p:cmAuthor id="1" name=" " initials="" lastIdx="5" clrIdx="0"/>
  <p:cmAuthor id="8" name="Brian Martin" initials="BM [7]" lastIdx="1" clrIdx="7"/>
  <p:cmAuthor id="2" name="Brian Martin" initials="BM" lastIdx="1" clrIdx="1"/>
  <p:cmAuthor id="9" name="Brian Martin" initials="BM [8]" lastIdx="1" clrIdx="8"/>
  <p:cmAuthor id="3" name="Brian Martin" initials="BM [2]" lastIdx="1" clrIdx="2"/>
  <p:cmAuthor id="10" name="Admin" initials="A" lastIdx="0" clrIdx="9"/>
  <p:cmAuthor id="4" name="Brian Martin" initials="BM [3]" lastIdx="1" clrIdx="3"/>
  <p:cmAuthor id="11" name="Rachel Drayson" initials="RD" lastIdx="26" clrIdx="10">
    <p:extLst>
      <p:ext uri="{19B8F6BF-5375-455C-9EA6-DF929625EA0E}">
        <p15:presenceInfo xmlns:p15="http://schemas.microsoft.com/office/powerpoint/2012/main" userId="S-1-5-21-646537920-694158713-1251821120-7297" providerId="AD"/>
      </p:ext>
    </p:extLst>
  </p:cmAuthor>
  <p:cmAuthor id="5" name="Brian Martin" initials="BM [4]" lastIdx="1" clrIdx="4"/>
  <p:cmAuthor id="12" name="Audronė" initials="A" lastIdx="1" clrIdx="11">
    <p:extLst>
      <p:ext uri="{19B8F6BF-5375-455C-9EA6-DF929625EA0E}">
        <p15:presenceInfo xmlns:p15="http://schemas.microsoft.com/office/powerpoint/2012/main" userId="Audronė" providerId="None"/>
      </p:ext>
    </p:extLst>
  </p:cmAuthor>
  <p:cmAuthor id="6" name="Brian Martin" initials="BM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400"/>
    <a:srgbClr val="BF689F"/>
    <a:srgbClr val="EEDC00"/>
    <a:srgbClr val="425563"/>
    <a:srgbClr val="00677F"/>
    <a:srgbClr val="00AEC7"/>
    <a:srgbClr val="840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3E028-E3FA-4B71-957A-3D6A8E7A8364}" v="257" dt="2019-10-24T11:05:58.549"/>
    <p1510:client id="{9EE9F05D-BCD5-A48A-3BF7-11DE655BD488}" v="1" dt="2019-10-25T11:02:43.531"/>
    <p1510:client id="{A13ED97A-2E90-187D-8EE3-10B26F6CF037}" v="1" dt="2019-10-25T10:49:28.366"/>
    <p1510:client id="{06F7122B-C777-4636-8D09-E05C7E49FE50}" v="1" dt="2019-10-25T11:03:13.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170" autoAdjust="0"/>
    <p:restoredTop sz="90943"/>
  </p:normalViewPr>
  <p:slideViewPr>
    <p:cSldViewPr>
      <p:cViewPr varScale="1">
        <p:scale>
          <a:sx n="97" d="100"/>
          <a:sy n="97" d="100"/>
        </p:scale>
        <p:origin x="8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8B18A-2096-45BE-99E2-1107B71DB3C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9E777D5-BE91-4647-BE42-AF3B861E2E9F}">
      <dgm:prSet phldrT="[Text]" custT="1"/>
      <dgm:spPr/>
      <dgm:t>
        <a:bodyPr/>
        <a:lstStyle/>
        <a:p>
          <a:r>
            <a:rPr lang="en-US" sz="1800" b="1" dirty="0"/>
            <a:t>Student Auditor Training</a:t>
          </a:r>
        </a:p>
      </dgm:t>
    </dgm:pt>
    <dgm:pt modelId="{80CD6E33-1549-4F5C-83AA-3755519CBB49}" type="parTrans" cxnId="{54F0F8BF-769A-49AB-A4DF-7CBE29AC0949}">
      <dgm:prSet/>
      <dgm:spPr/>
      <dgm:t>
        <a:bodyPr/>
        <a:lstStyle/>
        <a:p>
          <a:endParaRPr lang="en-US"/>
        </a:p>
      </dgm:t>
    </dgm:pt>
    <dgm:pt modelId="{7B10C933-B894-4B44-90AF-9E1B4E2C5EAB}" type="sibTrans" cxnId="{54F0F8BF-769A-49AB-A4DF-7CBE29AC0949}">
      <dgm:prSet/>
      <dgm:spPr>
        <a:solidFill>
          <a:srgbClr val="84B400"/>
        </a:solidFill>
      </dgm:spPr>
      <dgm:t>
        <a:bodyPr/>
        <a:lstStyle/>
        <a:p>
          <a:endParaRPr lang="en-US"/>
        </a:p>
      </dgm:t>
    </dgm:pt>
    <dgm:pt modelId="{289BA8AA-8C42-4CF0-8809-B29868A0BBFA}">
      <dgm:prSet phldrT="[Text]" custT="1"/>
      <dgm:spPr/>
      <dgm:t>
        <a:bodyPr/>
        <a:lstStyle/>
        <a:p>
          <a:r>
            <a:rPr lang="en-US" sz="1800" b="1" dirty="0"/>
            <a:t>University Audits</a:t>
          </a:r>
        </a:p>
      </dgm:t>
    </dgm:pt>
    <dgm:pt modelId="{DB9230F5-83BF-4AED-9205-DDB37014A725}" type="parTrans" cxnId="{31CB282B-A14C-4A5E-B574-C611602286BE}">
      <dgm:prSet/>
      <dgm:spPr/>
      <dgm:t>
        <a:bodyPr/>
        <a:lstStyle/>
        <a:p>
          <a:endParaRPr lang="en-US"/>
        </a:p>
      </dgm:t>
    </dgm:pt>
    <dgm:pt modelId="{4B06A2BE-D939-4D1D-ACF1-8F018D786C15}" type="sibTrans" cxnId="{31CB282B-A14C-4A5E-B574-C611602286BE}">
      <dgm:prSet/>
      <dgm:spPr>
        <a:solidFill>
          <a:srgbClr val="84B400"/>
        </a:solidFill>
      </dgm:spPr>
      <dgm:t>
        <a:bodyPr/>
        <a:lstStyle/>
        <a:p>
          <a:endParaRPr lang="en-US"/>
        </a:p>
      </dgm:t>
    </dgm:pt>
    <dgm:pt modelId="{6CE9637A-93A3-432D-98AD-FC5F6AD0723C}">
      <dgm:prSet phldrT="[Text]" custT="1"/>
      <dgm:spPr/>
      <dgm:t>
        <a:bodyPr/>
        <a:lstStyle/>
        <a:p>
          <a:r>
            <a:rPr lang="en-US" sz="1800" b="1" dirty="0"/>
            <a:t>Student Assessment and Certification</a:t>
          </a:r>
        </a:p>
      </dgm:t>
    </dgm:pt>
    <dgm:pt modelId="{748B51FA-46C4-4300-8708-6E77A1BBB434}" type="parTrans" cxnId="{4ECBB251-CD2D-402F-AD25-532D8AE82FEC}">
      <dgm:prSet/>
      <dgm:spPr/>
      <dgm:t>
        <a:bodyPr/>
        <a:lstStyle/>
        <a:p>
          <a:endParaRPr lang="en-US"/>
        </a:p>
      </dgm:t>
    </dgm:pt>
    <dgm:pt modelId="{EEC54A16-35BC-4434-903A-160FEB4F171B}" type="sibTrans" cxnId="{4ECBB251-CD2D-402F-AD25-532D8AE82FEC}">
      <dgm:prSet/>
      <dgm:spPr>
        <a:solidFill>
          <a:srgbClr val="84B400"/>
        </a:solidFill>
      </dgm:spPr>
      <dgm:t>
        <a:bodyPr/>
        <a:lstStyle/>
        <a:p>
          <a:endParaRPr lang="en-US"/>
        </a:p>
      </dgm:t>
    </dgm:pt>
    <dgm:pt modelId="{D32D0EBD-341A-4FEA-AE73-256C6818D84E}">
      <dgm:prSet phldrT="[Text]" custT="1"/>
      <dgm:spPr/>
      <dgm:t>
        <a:bodyPr/>
        <a:lstStyle/>
        <a:p>
          <a:r>
            <a:rPr lang="en-US" sz="1800" b="1" dirty="0"/>
            <a:t>Feedback to Universities</a:t>
          </a:r>
        </a:p>
      </dgm:t>
    </dgm:pt>
    <dgm:pt modelId="{FFAFA33A-99CB-4D0D-A458-4DB3D795E108}" type="parTrans" cxnId="{1CCFA1D4-5CC0-477A-9390-A8FBA9A543FE}">
      <dgm:prSet/>
      <dgm:spPr/>
      <dgm:t>
        <a:bodyPr/>
        <a:lstStyle/>
        <a:p>
          <a:endParaRPr lang="en-US"/>
        </a:p>
      </dgm:t>
    </dgm:pt>
    <dgm:pt modelId="{4ABEDF45-47BF-4DAC-ACD5-2322A1386025}" type="sibTrans" cxnId="{1CCFA1D4-5CC0-477A-9390-A8FBA9A543FE}">
      <dgm:prSet/>
      <dgm:spPr>
        <a:solidFill>
          <a:srgbClr val="84B400"/>
        </a:solidFill>
      </dgm:spPr>
      <dgm:t>
        <a:bodyPr/>
        <a:lstStyle/>
        <a:p>
          <a:endParaRPr lang="en-US"/>
        </a:p>
      </dgm:t>
    </dgm:pt>
    <dgm:pt modelId="{991AC9E7-1B03-44FD-A660-B242AE4F78F2}">
      <dgm:prSet phldrT="[Text]" custT="1"/>
      <dgm:spPr/>
      <dgm:t>
        <a:bodyPr/>
        <a:lstStyle/>
        <a:p>
          <a:r>
            <a:rPr lang="en-US" sz="1800" b="1" dirty="0"/>
            <a:t>Facilitator Training</a:t>
          </a:r>
        </a:p>
      </dgm:t>
    </dgm:pt>
    <dgm:pt modelId="{FCAF84BB-6BC3-4C9F-974D-2E42AAA688B3}" type="parTrans" cxnId="{5D22024D-ABD7-4185-962B-303AFFDA4B74}">
      <dgm:prSet/>
      <dgm:spPr/>
      <dgm:t>
        <a:bodyPr/>
        <a:lstStyle/>
        <a:p>
          <a:endParaRPr lang="en-US"/>
        </a:p>
      </dgm:t>
    </dgm:pt>
    <dgm:pt modelId="{BA5BB815-BEB2-4BAD-A6A4-8732AC4A063F}" type="sibTrans" cxnId="{5D22024D-ABD7-4185-962B-303AFFDA4B74}">
      <dgm:prSet/>
      <dgm:spPr>
        <a:solidFill>
          <a:srgbClr val="84B400"/>
        </a:solidFill>
      </dgm:spPr>
      <dgm:t>
        <a:bodyPr/>
        <a:lstStyle/>
        <a:p>
          <a:endParaRPr lang="en-US"/>
        </a:p>
      </dgm:t>
    </dgm:pt>
    <dgm:pt modelId="{AFBD75F0-5EDB-44A3-8082-2DD518959734}" type="pres">
      <dgm:prSet presAssocID="{1FE8B18A-2096-45BE-99E2-1107B71DB3CE}" presName="cycle" presStyleCnt="0">
        <dgm:presLayoutVars>
          <dgm:dir/>
          <dgm:resizeHandles val="exact"/>
        </dgm:presLayoutVars>
      </dgm:prSet>
      <dgm:spPr/>
    </dgm:pt>
    <dgm:pt modelId="{7DD32E52-A2B2-46F0-9384-CCE6EAE81176}" type="pres">
      <dgm:prSet presAssocID="{59E777D5-BE91-4647-BE42-AF3B861E2E9F}" presName="dummy" presStyleCnt="0"/>
      <dgm:spPr/>
    </dgm:pt>
    <dgm:pt modelId="{FE126354-C9DC-4393-A8FD-6EE5022CF121}" type="pres">
      <dgm:prSet presAssocID="{59E777D5-BE91-4647-BE42-AF3B861E2E9F}" presName="node" presStyleLbl="revTx" presStyleIdx="0" presStyleCnt="5" custScaleX="166614">
        <dgm:presLayoutVars>
          <dgm:bulletEnabled val="1"/>
        </dgm:presLayoutVars>
      </dgm:prSet>
      <dgm:spPr/>
    </dgm:pt>
    <dgm:pt modelId="{13FB0D44-92AF-4E49-B17E-D49FE60212AE}" type="pres">
      <dgm:prSet presAssocID="{7B10C933-B894-4B44-90AF-9E1B4E2C5EAB}" presName="sibTrans" presStyleLbl="node1" presStyleIdx="0" presStyleCnt="5"/>
      <dgm:spPr/>
    </dgm:pt>
    <dgm:pt modelId="{D72DCD6D-458A-47A8-B693-28D2327A7BD3}" type="pres">
      <dgm:prSet presAssocID="{289BA8AA-8C42-4CF0-8809-B29868A0BBFA}" presName="dummy" presStyleCnt="0"/>
      <dgm:spPr/>
    </dgm:pt>
    <dgm:pt modelId="{4DF8D131-2C0C-46CB-B115-7403D15FFFED}" type="pres">
      <dgm:prSet presAssocID="{289BA8AA-8C42-4CF0-8809-B29868A0BBFA}" presName="node" presStyleLbl="revTx" presStyleIdx="1" presStyleCnt="5" custScaleX="147104">
        <dgm:presLayoutVars>
          <dgm:bulletEnabled val="1"/>
        </dgm:presLayoutVars>
      </dgm:prSet>
      <dgm:spPr/>
    </dgm:pt>
    <dgm:pt modelId="{93C0C709-66B7-4447-98FA-9FB86019B383}" type="pres">
      <dgm:prSet presAssocID="{4B06A2BE-D939-4D1D-ACF1-8F018D786C15}" presName="sibTrans" presStyleLbl="node1" presStyleIdx="1" presStyleCnt="5"/>
      <dgm:spPr/>
    </dgm:pt>
    <dgm:pt modelId="{21182F69-786F-4454-AE36-45DB4B7B2CF6}" type="pres">
      <dgm:prSet presAssocID="{6CE9637A-93A3-432D-98AD-FC5F6AD0723C}" presName="dummy" presStyleCnt="0"/>
      <dgm:spPr/>
    </dgm:pt>
    <dgm:pt modelId="{BE22E776-EE5D-4E6E-B6FA-4455C39497A1}" type="pres">
      <dgm:prSet presAssocID="{6CE9637A-93A3-432D-98AD-FC5F6AD0723C}" presName="node" presStyleLbl="revTx" presStyleIdx="2" presStyleCnt="5" custScaleX="206437">
        <dgm:presLayoutVars>
          <dgm:bulletEnabled val="1"/>
        </dgm:presLayoutVars>
      </dgm:prSet>
      <dgm:spPr/>
    </dgm:pt>
    <dgm:pt modelId="{E26B62D2-3E43-465E-9E34-36C2E913D2BD}" type="pres">
      <dgm:prSet presAssocID="{EEC54A16-35BC-4434-903A-160FEB4F171B}" presName="sibTrans" presStyleLbl="node1" presStyleIdx="2" presStyleCnt="5"/>
      <dgm:spPr/>
    </dgm:pt>
    <dgm:pt modelId="{EF2ADE2D-F77B-4A31-BF23-1AE19552D078}" type="pres">
      <dgm:prSet presAssocID="{D32D0EBD-341A-4FEA-AE73-256C6818D84E}" presName="dummy" presStyleCnt="0"/>
      <dgm:spPr/>
    </dgm:pt>
    <dgm:pt modelId="{A9F07C85-CCD1-4FCE-9958-A80736C8E1F4}" type="pres">
      <dgm:prSet presAssocID="{D32D0EBD-341A-4FEA-AE73-256C6818D84E}" presName="node" presStyleLbl="revTx" presStyleIdx="3" presStyleCnt="5" custScaleX="169035">
        <dgm:presLayoutVars>
          <dgm:bulletEnabled val="1"/>
        </dgm:presLayoutVars>
      </dgm:prSet>
      <dgm:spPr/>
    </dgm:pt>
    <dgm:pt modelId="{604525C2-D681-4A03-BE89-C86F27D7B43E}" type="pres">
      <dgm:prSet presAssocID="{4ABEDF45-47BF-4DAC-ACD5-2322A1386025}" presName="sibTrans" presStyleLbl="node1" presStyleIdx="3" presStyleCnt="5"/>
      <dgm:spPr/>
    </dgm:pt>
    <dgm:pt modelId="{A83D3D14-D619-4EDA-B1DA-A6E07F456C3E}" type="pres">
      <dgm:prSet presAssocID="{991AC9E7-1B03-44FD-A660-B242AE4F78F2}" presName="dummy" presStyleCnt="0"/>
      <dgm:spPr/>
    </dgm:pt>
    <dgm:pt modelId="{D75DA1F1-23AE-4A2B-89BE-DD1A38CF1F3B}" type="pres">
      <dgm:prSet presAssocID="{991AC9E7-1B03-44FD-A660-B242AE4F78F2}" presName="node" presStyleLbl="revTx" presStyleIdx="4" presStyleCnt="5" custScaleX="152120">
        <dgm:presLayoutVars>
          <dgm:bulletEnabled val="1"/>
        </dgm:presLayoutVars>
      </dgm:prSet>
      <dgm:spPr/>
    </dgm:pt>
    <dgm:pt modelId="{4E8BE60D-2122-411E-A6BF-2AB44151F563}" type="pres">
      <dgm:prSet presAssocID="{BA5BB815-BEB2-4BAD-A6A4-8732AC4A063F}" presName="sibTrans" presStyleLbl="node1" presStyleIdx="4" presStyleCnt="5" custLinFactNeighborX="534" custLinFactNeighborY="8254"/>
      <dgm:spPr/>
    </dgm:pt>
  </dgm:ptLst>
  <dgm:cxnLst>
    <dgm:cxn modelId="{3C2F9F1B-1F47-4558-8A37-3CEF28E67ED6}" type="presOf" srcId="{6CE9637A-93A3-432D-98AD-FC5F6AD0723C}" destId="{BE22E776-EE5D-4E6E-B6FA-4455C39497A1}" srcOrd="0" destOrd="0" presId="urn:microsoft.com/office/officeart/2005/8/layout/cycle1"/>
    <dgm:cxn modelId="{31CB282B-A14C-4A5E-B574-C611602286BE}" srcId="{1FE8B18A-2096-45BE-99E2-1107B71DB3CE}" destId="{289BA8AA-8C42-4CF0-8809-B29868A0BBFA}" srcOrd="1" destOrd="0" parTransId="{DB9230F5-83BF-4AED-9205-DDB37014A725}" sibTransId="{4B06A2BE-D939-4D1D-ACF1-8F018D786C15}"/>
    <dgm:cxn modelId="{203A512D-8D70-43CA-9E8A-AE9348BDE661}" type="presOf" srcId="{4ABEDF45-47BF-4DAC-ACD5-2322A1386025}" destId="{604525C2-D681-4A03-BE89-C86F27D7B43E}" srcOrd="0" destOrd="0" presId="urn:microsoft.com/office/officeart/2005/8/layout/cycle1"/>
    <dgm:cxn modelId="{D6D56F32-871C-4CA0-A1D9-D5A726905B2E}" type="presOf" srcId="{4B06A2BE-D939-4D1D-ACF1-8F018D786C15}" destId="{93C0C709-66B7-4447-98FA-9FB86019B383}" srcOrd="0" destOrd="0" presId="urn:microsoft.com/office/officeart/2005/8/layout/cycle1"/>
    <dgm:cxn modelId="{94207636-A9B3-4E6A-9B49-91B9DA60A7DE}" type="presOf" srcId="{991AC9E7-1B03-44FD-A660-B242AE4F78F2}" destId="{D75DA1F1-23AE-4A2B-89BE-DD1A38CF1F3B}" srcOrd="0" destOrd="0" presId="urn:microsoft.com/office/officeart/2005/8/layout/cycle1"/>
    <dgm:cxn modelId="{21690560-550B-42A2-AC4F-0D4CC7282630}" type="presOf" srcId="{289BA8AA-8C42-4CF0-8809-B29868A0BBFA}" destId="{4DF8D131-2C0C-46CB-B115-7403D15FFFED}" srcOrd="0" destOrd="0" presId="urn:microsoft.com/office/officeart/2005/8/layout/cycle1"/>
    <dgm:cxn modelId="{1BFACC64-E91D-4FC7-9DBC-D2EAF0A9EBE0}" type="presOf" srcId="{59E777D5-BE91-4647-BE42-AF3B861E2E9F}" destId="{FE126354-C9DC-4393-A8FD-6EE5022CF121}" srcOrd="0" destOrd="0" presId="urn:microsoft.com/office/officeart/2005/8/layout/cycle1"/>
    <dgm:cxn modelId="{0551E564-BFB0-40D3-B671-0AB1F4831C00}" type="presOf" srcId="{1FE8B18A-2096-45BE-99E2-1107B71DB3CE}" destId="{AFBD75F0-5EDB-44A3-8082-2DD518959734}" srcOrd="0" destOrd="0" presId="urn:microsoft.com/office/officeart/2005/8/layout/cycle1"/>
    <dgm:cxn modelId="{5D22024D-ABD7-4185-962B-303AFFDA4B74}" srcId="{1FE8B18A-2096-45BE-99E2-1107B71DB3CE}" destId="{991AC9E7-1B03-44FD-A660-B242AE4F78F2}" srcOrd="4" destOrd="0" parTransId="{FCAF84BB-6BC3-4C9F-974D-2E42AAA688B3}" sibTransId="{BA5BB815-BEB2-4BAD-A6A4-8732AC4A063F}"/>
    <dgm:cxn modelId="{35995570-C638-4EF4-91FB-5DE518E38D99}" type="presOf" srcId="{BA5BB815-BEB2-4BAD-A6A4-8732AC4A063F}" destId="{4E8BE60D-2122-411E-A6BF-2AB44151F563}" srcOrd="0" destOrd="0" presId="urn:microsoft.com/office/officeart/2005/8/layout/cycle1"/>
    <dgm:cxn modelId="{4ECBB251-CD2D-402F-AD25-532D8AE82FEC}" srcId="{1FE8B18A-2096-45BE-99E2-1107B71DB3CE}" destId="{6CE9637A-93A3-432D-98AD-FC5F6AD0723C}" srcOrd="2" destOrd="0" parTransId="{748B51FA-46C4-4300-8708-6E77A1BBB434}" sibTransId="{EEC54A16-35BC-4434-903A-160FEB4F171B}"/>
    <dgm:cxn modelId="{DE6FDF98-3070-48B9-B124-336156036F6C}" type="presOf" srcId="{EEC54A16-35BC-4434-903A-160FEB4F171B}" destId="{E26B62D2-3E43-465E-9E34-36C2E913D2BD}" srcOrd="0" destOrd="0" presId="urn:microsoft.com/office/officeart/2005/8/layout/cycle1"/>
    <dgm:cxn modelId="{9347BEAC-6898-4483-B86D-514A12400D04}" type="presOf" srcId="{7B10C933-B894-4B44-90AF-9E1B4E2C5EAB}" destId="{13FB0D44-92AF-4E49-B17E-D49FE60212AE}" srcOrd="0" destOrd="0" presId="urn:microsoft.com/office/officeart/2005/8/layout/cycle1"/>
    <dgm:cxn modelId="{54F0F8BF-769A-49AB-A4DF-7CBE29AC0949}" srcId="{1FE8B18A-2096-45BE-99E2-1107B71DB3CE}" destId="{59E777D5-BE91-4647-BE42-AF3B861E2E9F}" srcOrd="0" destOrd="0" parTransId="{80CD6E33-1549-4F5C-83AA-3755519CBB49}" sibTransId="{7B10C933-B894-4B44-90AF-9E1B4E2C5EAB}"/>
    <dgm:cxn modelId="{D9900AC0-696E-48F6-9FBA-A4673F0721C5}" type="presOf" srcId="{D32D0EBD-341A-4FEA-AE73-256C6818D84E}" destId="{A9F07C85-CCD1-4FCE-9958-A80736C8E1F4}" srcOrd="0" destOrd="0" presId="urn:microsoft.com/office/officeart/2005/8/layout/cycle1"/>
    <dgm:cxn modelId="{1CCFA1D4-5CC0-477A-9390-A8FBA9A543FE}" srcId="{1FE8B18A-2096-45BE-99E2-1107B71DB3CE}" destId="{D32D0EBD-341A-4FEA-AE73-256C6818D84E}" srcOrd="3" destOrd="0" parTransId="{FFAFA33A-99CB-4D0D-A458-4DB3D795E108}" sibTransId="{4ABEDF45-47BF-4DAC-ACD5-2322A1386025}"/>
    <dgm:cxn modelId="{FCAB0A43-6D2D-4DE4-A487-AC8550CC3297}" type="presParOf" srcId="{AFBD75F0-5EDB-44A3-8082-2DD518959734}" destId="{7DD32E52-A2B2-46F0-9384-CCE6EAE81176}" srcOrd="0" destOrd="0" presId="urn:microsoft.com/office/officeart/2005/8/layout/cycle1"/>
    <dgm:cxn modelId="{7004C588-E3C6-4A59-8254-CEEDC12A65D1}" type="presParOf" srcId="{AFBD75F0-5EDB-44A3-8082-2DD518959734}" destId="{FE126354-C9DC-4393-A8FD-6EE5022CF121}" srcOrd="1" destOrd="0" presId="urn:microsoft.com/office/officeart/2005/8/layout/cycle1"/>
    <dgm:cxn modelId="{FB5BA74C-8378-4839-B4F1-4831526F02EA}" type="presParOf" srcId="{AFBD75F0-5EDB-44A3-8082-2DD518959734}" destId="{13FB0D44-92AF-4E49-B17E-D49FE60212AE}" srcOrd="2" destOrd="0" presId="urn:microsoft.com/office/officeart/2005/8/layout/cycle1"/>
    <dgm:cxn modelId="{43ADD3DB-5FCA-4F18-AF7A-65745E06BC7A}" type="presParOf" srcId="{AFBD75F0-5EDB-44A3-8082-2DD518959734}" destId="{D72DCD6D-458A-47A8-B693-28D2327A7BD3}" srcOrd="3" destOrd="0" presId="urn:microsoft.com/office/officeart/2005/8/layout/cycle1"/>
    <dgm:cxn modelId="{C428AD69-37CF-4A0F-AB02-5591DECD1E14}" type="presParOf" srcId="{AFBD75F0-5EDB-44A3-8082-2DD518959734}" destId="{4DF8D131-2C0C-46CB-B115-7403D15FFFED}" srcOrd="4" destOrd="0" presId="urn:microsoft.com/office/officeart/2005/8/layout/cycle1"/>
    <dgm:cxn modelId="{E41154BD-F56A-493E-9F82-23ABA3E59EE3}" type="presParOf" srcId="{AFBD75F0-5EDB-44A3-8082-2DD518959734}" destId="{93C0C709-66B7-4447-98FA-9FB86019B383}" srcOrd="5" destOrd="0" presId="urn:microsoft.com/office/officeart/2005/8/layout/cycle1"/>
    <dgm:cxn modelId="{67F8A08E-50B8-41E2-AA63-846D271B1DB5}" type="presParOf" srcId="{AFBD75F0-5EDB-44A3-8082-2DD518959734}" destId="{21182F69-786F-4454-AE36-45DB4B7B2CF6}" srcOrd="6" destOrd="0" presId="urn:microsoft.com/office/officeart/2005/8/layout/cycle1"/>
    <dgm:cxn modelId="{EAEEEDB2-3B4A-40CA-BA2D-27D5BC984D74}" type="presParOf" srcId="{AFBD75F0-5EDB-44A3-8082-2DD518959734}" destId="{BE22E776-EE5D-4E6E-B6FA-4455C39497A1}" srcOrd="7" destOrd="0" presId="urn:microsoft.com/office/officeart/2005/8/layout/cycle1"/>
    <dgm:cxn modelId="{71E3ED33-37CD-450E-ADC4-B35DD3D46B37}" type="presParOf" srcId="{AFBD75F0-5EDB-44A3-8082-2DD518959734}" destId="{E26B62D2-3E43-465E-9E34-36C2E913D2BD}" srcOrd="8" destOrd="0" presId="urn:microsoft.com/office/officeart/2005/8/layout/cycle1"/>
    <dgm:cxn modelId="{9A3EF7E0-1715-4C72-AC1F-1008BB58F2A2}" type="presParOf" srcId="{AFBD75F0-5EDB-44A3-8082-2DD518959734}" destId="{EF2ADE2D-F77B-4A31-BF23-1AE19552D078}" srcOrd="9" destOrd="0" presId="urn:microsoft.com/office/officeart/2005/8/layout/cycle1"/>
    <dgm:cxn modelId="{DB1E39DD-DC4D-43F7-AE88-4AB4474B8F29}" type="presParOf" srcId="{AFBD75F0-5EDB-44A3-8082-2DD518959734}" destId="{A9F07C85-CCD1-4FCE-9958-A80736C8E1F4}" srcOrd="10" destOrd="0" presId="urn:microsoft.com/office/officeart/2005/8/layout/cycle1"/>
    <dgm:cxn modelId="{3733F1C2-0E98-48D5-955C-CB292CC86AE5}" type="presParOf" srcId="{AFBD75F0-5EDB-44A3-8082-2DD518959734}" destId="{604525C2-D681-4A03-BE89-C86F27D7B43E}" srcOrd="11" destOrd="0" presId="urn:microsoft.com/office/officeart/2005/8/layout/cycle1"/>
    <dgm:cxn modelId="{C022AFB0-D310-4AE5-AE34-B9CA9B094A55}" type="presParOf" srcId="{AFBD75F0-5EDB-44A3-8082-2DD518959734}" destId="{A83D3D14-D619-4EDA-B1DA-A6E07F456C3E}" srcOrd="12" destOrd="0" presId="urn:microsoft.com/office/officeart/2005/8/layout/cycle1"/>
    <dgm:cxn modelId="{ECE1049D-64DC-48DE-9759-E912CEB29A04}" type="presParOf" srcId="{AFBD75F0-5EDB-44A3-8082-2DD518959734}" destId="{D75DA1F1-23AE-4A2B-89BE-DD1A38CF1F3B}" srcOrd="13" destOrd="0" presId="urn:microsoft.com/office/officeart/2005/8/layout/cycle1"/>
    <dgm:cxn modelId="{E5496A10-6E6D-49E0-8186-A5A930E0143C}" type="presParOf" srcId="{AFBD75F0-5EDB-44A3-8082-2DD518959734}" destId="{4E8BE60D-2122-411E-A6BF-2AB44151F56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26354-C9DC-4393-A8FD-6EE5022CF121}">
      <dsp:nvSpPr>
        <dsp:cNvPr id="0" name=""/>
        <dsp:cNvSpPr/>
      </dsp:nvSpPr>
      <dsp:spPr>
        <a:xfrm>
          <a:off x="4455855" y="29871"/>
          <a:ext cx="1721248" cy="10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Student Auditor Training</a:t>
          </a:r>
        </a:p>
      </dsp:txBody>
      <dsp:txXfrm>
        <a:off x="4455855" y="29871"/>
        <a:ext cx="1721248" cy="1033075"/>
      </dsp:txXfrm>
    </dsp:sp>
    <dsp:sp modelId="{13FB0D44-92AF-4E49-B17E-D49FE60212AE}">
      <dsp:nvSpPr>
        <dsp:cNvPr id="0" name=""/>
        <dsp:cNvSpPr/>
      </dsp:nvSpPr>
      <dsp:spPr>
        <a:xfrm>
          <a:off x="2366235" y="-441"/>
          <a:ext cx="3877754" cy="3877754"/>
        </a:xfrm>
        <a:prstGeom prst="circularArrow">
          <a:avLst>
            <a:gd name="adj1" fmla="val 5195"/>
            <a:gd name="adj2" fmla="val 335538"/>
            <a:gd name="adj3" fmla="val 21294770"/>
            <a:gd name="adj4" fmla="val 19764900"/>
            <a:gd name="adj5" fmla="val 6061"/>
          </a:avLst>
        </a:prstGeom>
        <a:solidFill>
          <a:srgbClr val="84B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8D131-2C0C-46CB-B115-7403D15FFFED}">
      <dsp:nvSpPr>
        <dsp:cNvPr id="0" name=""/>
        <dsp:cNvSpPr/>
      </dsp:nvSpPr>
      <dsp:spPr>
        <a:xfrm>
          <a:off x="5181691" y="1953605"/>
          <a:ext cx="1519695" cy="10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University Audits</a:t>
          </a:r>
        </a:p>
      </dsp:txBody>
      <dsp:txXfrm>
        <a:off x="5181691" y="1953605"/>
        <a:ext cx="1519695" cy="1033075"/>
      </dsp:txXfrm>
    </dsp:sp>
    <dsp:sp modelId="{93C0C709-66B7-4447-98FA-9FB86019B383}">
      <dsp:nvSpPr>
        <dsp:cNvPr id="0" name=""/>
        <dsp:cNvSpPr/>
      </dsp:nvSpPr>
      <dsp:spPr>
        <a:xfrm>
          <a:off x="2366235" y="-441"/>
          <a:ext cx="3877754" cy="3877754"/>
        </a:xfrm>
        <a:prstGeom prst="circularArrow">
          <a:avLst>
            <a:gd name="adj1" fmla="val 5195"/>
            <a:gd name="adj2" fmla="val 335538"/>
            <a:gd name="adj3" fmla="val 2766695"/>
            <a:gd name="adj4" fmla="val 2251979"/>
            <a:gd name="adj5" fmla="val 6061"/>
          </a:avLst>
        </a:prstGeom>
        <a:solidFill>
          <a:srgbClr val="84B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2E776-EE5D-4E6E-B6FA-4455C39497A1}">
      <dsp:nvSpPr>
        <dsp:cNvPr id="0" name=""/>
        <dsp:cNvSpPr/>
      </dsp:nvSpPr>
      <dsp:spPr>
        <a:xfrm>
          <a:off x="3238787" y="3142538"/>
          <a:ext cx="2132650" cy="10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Student Assessment and Certification</a:t>
          </a:r>
        </a:p>
      </dsp:txBody>
      <dsp:txXfrm>
        <a:off x="3238787" y="3142538"/>
        <a:ext cx="2132650" cy="1033075"/>
      </dsp:txXfrm>
    </dsp:sp>
    <dsp:sp modelId="{E26B62D2-3E43-465E-9E34-36C2E913D2BD}">
      <dsp:nvSpPr>
        <dsp:cNvPr id="0" name=""/>
        <dsp:cNvSpPr/>
      </dsp:nvSpPr>
      <dsp:spPr>
        <a:xfrm>
          <a:off x="2366235" y="-441"/>
          <a:ext cx="3877754" cy="3877754"/>
        </a:xfrm>
        <a:prstGeom prst="circularArrow">
          <a:avLst>
            <a:gd name="adj1" fmla="val 5195"/>
            <a:gd name="adj2" fmla="val 335538"/>
            <a:gd name="adj3" fmla="val 8212483"/>
            <a:gd name="adj4" fmla="val 7697767"/>
            <a:gd name="adj5" fmla="val 6061"/>
          </a:avLst>
        </a:prstGeom>
        <a:solidFill>
          <a:srgbClr val="84B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07C85-CCD1-4FCE-9958-A80736C8E1F4}">
      <dsp:nvSpPr>
        <dsp:cNvPr id="0" name=""/>
        <dsp:cNvSpPr/>
      </dsp:nvSpPr>
      <dsp:spPr>
        <a:xfrm>
          <a:off x="1795557" y="1953605"/>
          <a:ext cx="1746259" cy="10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Feedback to Universities</a:t>
          </a:r>
        </a:p>
      </dsp:txBody>
      <dsp:txXfrm>
        <a:off x="1795557" y="1953605"/>
        <a:ext cx="1746259" cy="1033075"/>
      </dsp:txXfrm>
    </dsp:sp>
    <dsp:sp modelId="{604525C2-D681-4A03-BE89-C86F27D7B43E}">
      <dsp:nvSpPr>
        <dsp:cNvPr id="0" name=""/>
        <dsp:cNvSpPr/>
      </dsp:nvSpPr>
      <dsp:spPr>
        <a:xfrm>
          <a:off x="2366235" y="-441"/>
          <a:ext cx="3877754" cy="3877754"/>
        </a:xfrm>
        <a:prstGeom prst="circularArrow">
          <a:avLst>
            <a:gd name="adj1" fmla="val 5195"/>
            <a:gd name="adj2" fmla="val 335538"/>
            <a:gd name="adj3" fmla="val 12299562"/>
            <a:gd name="adj4" fmla="val 10769692"/>
            <a:gd name="adj5" fmla="val 6061"/>
          </a:avLst>
        </a:prstGeom>
        <a:solidFill>
          <a:srgbClr val="84B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DA1F1-23AE-4A2B-89BE-DD1A38CF1F3B}">
      <dsp:nvSpPr>
        <dsp:cNvPr id="0" name=""/>
        <dsp:cNvSpPr/>
      </dsp:nvSpPr>
      <dsp:spPr>
        <a:xfrm>
          <a:off x="2507988" y="29871"/>
          <a:ext cx="1571514" cy="10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Facilitator Training</a:t>
          </a:r>
        </a:p>
      </dsp:txBody>
      <dsp:txXfrm>
        <a:off x="2507988" y="29871"/>
        <a:ext cx="1571514" cy="1033075"/>
      </dsp:txXfrm>
    </dsp:sp>
    <dsp:sp modelId="{4E8BE60D-2122-411E-A6BF-2AB44151F563}">
      <dsp:nvSpPr>
        <dsp:cNvPr id="0" name=""/>
        <dsp:cNvSpPr/>
      </dsp:nvSpPr>
      <dsp:spPr>
        <a:xfrm>
          <a:off x="2386942" y="319628"/>
          <a:ext cx="3877754" cy="3877754"/>
        </a:xfrm>
        <a:prstGeom prst="circularArrow">
          <a:avLst>
            <a:gd name="adj1" fmla="val 5195"/>
            <a:gd name="adj2" fmla="val 335538"/>
            <a:gd name="adj3" fmla="val 16166024"/>
            <a:gd name="adj4" fmla="val 15747943"/>
            <a:gd name="adj5" fmla="val 6061"/>
          </a:avLst>
        </a:prstGeom>
        <a:solidFill>
          <a:srgbClr val="84B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815F7-305B-4E3C-8E3E-AAC61439053D}" type="datetimeFigureOut">
              <a:rPr lang="en-GB" smtClean="0"/>
              <a:pPr/>
              <a:t>25/10/2019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A4F45-EEFE-4A5E-AE5D-4B7A2E0438E4}" type="slidenum">
              <a:rPr lang="en-GB" smtClean="0"/>
              <a:pPr/>
              <a:t>‹#›</a:t>
            </a:fld>
            <a:endParaRPr lang="en-GB" dirty="0"/>
          </a:p>
        </p:txBody>
      </p:sp>
    </p:spTree>
    <p:extLst>
      <p:ext uri="{BB962C8B-B14F-4D97-AF65-F5344CB8AC3E}">
        <p14:creationId xmlns:p14="http://schemas.microsoft.com/office/powerpoint/2010/main" val="267689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write this down on a post-it note and then ask them to share with the wider group. This includes the facilitators. On a separate post it note ask students to contribute an</a:t>
            </a:r>
            <a:r>
              <a:rPr lang="en-GB" baseline="0" dirty="0"/>
              <a:t> idea/principle to the ground rules.</a:t>
            </a:r>
            <a:endParaRPr lang="en-GB"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5</a:t>
            </a:fld>
            <a:endParaRPr lang="en-GB" dirty="0"/>
          </a:p>
        </p:txBody>
      </p:sp>
    </p:spTree>
    <p:extLst>
      <p:ext uri="{BB962C8B-B14F-4D97-AF65-F5344CB8AC3E}">
        <p14:creationId xmlns:p14="http://schemas.microsoft.com/office/powerpoint/2010/main" val="191416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https://www.youtube.com/watch?v=AFJ98Yk1RWo</a:t>
            </a:r>
          </a:p>
        </p:txBody>
      </p:sp>
      <p:sp>
        <p:nvSpPr>
          <p:cNvPr id="4" name="Slide Number Placeholder 3"/>
          <p:cNvSpPr>
            <a:spLocks noGrp="1"/>
          </p:cNvSpPr>
          <p:nvPr>
            <p:ph type="sldNum" sz="quarter" idx="10"/>
          </p:nvPr>
        </p:nvSpPr>
        <p:spPr/>
        <p:txBody>
          <a:bodyPr/>
          <a:lstStyle/>
          <a:p>
            <a:fld id="{7A0A4F45-EEFE-4A5E-AE5D-4B7A2E0438E4}" type="slidenum">
              <a:rPr lang="en-GB" smtClean="0"/>
              <a:pPr/>
              <a:t>28</a:t>
            </a:fld>
            <a:endParaRPr lang="en-GB" dirty="0"/>
          </a:p>
        </p:txBody>
      </p:sp>
    </p:spTree>
    <p:extLst>
      <p:ext uri="{BB962C8B-B14F-4D97-AF65-F5344CB8AC3E}">
        <p14:creationId xmlns:p14="http://schemas.microsoft.com/office/powerpoint/2010/main" val="76158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https://www.youtube.com/watch?v=JfH9W3TzfiI</a:t>
            </a:r>
            <a:endParaRPr lang="lt-LT" dirty="0"/>
          </a:p>
          <a:p>
            <a:endParaRPr lang="lt-LT"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31</a:t>
            </a:fld>
            <a:endParaRPr lang="en-GB" dirty="0"/>
          </a:p>
        </p:txBody>
      </p:sp>
    </p:spTree>
    <p:extLst>
      <p:ext uri="{BB962C8B-B14F-4D97-AF65-F5344CB8AC3E}">
        <p14:creationId xmlns:p14="http://schemas.microsoft.com/office/powerpoint/2010/main" val="27356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https://www.youtube.com/watch?v=ljLisjRLedM</a:t>
            </a:r>
            <a:endParaRPr lang="lt-LT" sz="1200" dirty="0"/>
          </a:p>
          <a:p>
            <a:endParaRPr lang="lt-LT"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32</a:t>
            </a:fld>
            <a:endParaRPr lang="en-GB" dirty="0"/>
          </a:p>
        </p:txBody>
      </p:sp>
    </p:spTree>
    <p:extLst>
      <p:ext uri="{BB962C8B-B14F-4D97-AF65-F5344CB8AC3E}">
        <p14:creationId xmlns:p14="http://schemas.microsoft.com/office/powerpoint/2010/main" val="175844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suggestions and the above image – highlight</a:t>
            </a:r>
            <a:r>
              <a:rPr lang="en-GB" baseline="0" dirty="0"/>
              <a:t> that people can add to these and we will be asking for feedback at the end of the day. </a:t>
            </a:r>
            <a:endParaRPr lang="lt-LT" baseline="0"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6</a:t>
            </a:fld>
            <a:endParaRPr lang="en-GB" dirty="0"/>
          </a:p>
        </p:txBody>
      </p:sp>
    </p:spTree>
    <p:extLst>
      <p:ext uri="{BB962C8B-B14F-4D97-AF65-F5344CB8AC3E}">
        <p14:creationId xmlns:p14="http://schemas.microsoft.com/office/powerpoint/2010/main" val="324492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Expectations</a:t>
            </a:r>
            <a:r>
              <a:rPr lang="en-GB" baseline="0" dirty="0"/>
              <a:t> for the whole programme and role – including issues/concerns/learning outcomes. </a:t>
            </a:r>
            <a:endParaRPr lang="en-GB"/>
          </a:p>
          <a:p>
            <a:endParaRPr lang="lt-LT"/>
          </a:p>
        </p:txBody>
      </p:sp>
      <p:sp>
        <p:nvSpPr>
          <p:cNvPr id="4" name="Skaidrės numerio vietos rezervavimo ženklas 3"/>
          <p:cNvSpPr>
            <a:spLocks noGrp="1"/>
          </p:cNvSpPr>
          <p:nvPr>
            <p:ph type="sldNum" sz="quarter" idx="10"/>
          </p:nvPr>
        </p:nvSpPr>
        <p:spPr/>
        <p:txBody>
          <a:bodyPr/>
          <a:lstStyle/>
          <a:p>
            <a:fld id="{7A0A4F45-EEFE-4A5E-AE5D-4B7A2E0438E4}" type="slidenum">
              <a:rPr lang="en-GB" smtClean="0"/>
              <a:pPr/>
              <a:t>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9</a:t>
            </a:fld>
            <a:endParaRPr lang="en-GB" dirty="0"/>
          </a:p>
        </p:txBody>
      </p:sp>
    </p:spTree>
    <p:extLst>
      <p:ext uri="{BB962C8B-B14F-4D97-AF65-F5344CB8AC3E}">
        <p14:creationId xmlns:p14="http://schemas.microsoft.com/office/powerpoint/2010/main" val="242960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11</a:t>
            </a:fld>
            <a:endParaRPr lang="en-GB" dirty="0"/>
          </a:p>
        </p:txBody>
      </p:sp>
    </p:spTree>
    <p:extLst>
      <p:ext uri="{BB962C8B-B14F-4D97-AF65-F5344CB8AC3E}">
        <p14:creationId xmlns:p14="http://schemas.microsoft.com/office/powerpoint/2010/main" val="92245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0A4F45-EEFE-4A5E-AE5D-4B7A2E0438E4}" type="slidenum">
              <a:rPr lang="en-GB" smtClean="0"/>
              <a:pPr/>
              <a:t>14</a:t>
            </a:fld>
            <a:endParaRPr lang="en-GB" dirty="0"/>
          </a:p>
        </p:txBody>
      </p:sp>
    </p:spTree>
    <p:extLst>
      <p:ext uri="{BB962C8B-B14F-4D97-AF65-F5344CB8AC3E}">
        <p14:creationId xmlns:p14="http://schemas.microsoft.com/office/powerpoint/2010/main" val="318567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slide</a:t>
            </a:r>
            <a:r>
              <a:rPr lang="en-GB" baseline="0"/>
              <a:t> with the map of Europe would be nice. People are very visual </a:t>
            </a:r>
            <a:r>
              <a:rPr lang="en-GB" baseline="0">
                <a:sym typeface="Wingdings" panose="05000000000000000000" pitchFamily="2" charset="2"/>
              </a:rPr>
              <a:t></a:t>
            </a:r>
            <a:endParaRPr lang="en-GB"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15</a:t>
            </a:fld>
            <a:endParaRPr lang="en-GB"/>
          </a:p>
        </p:txBody>
      </p:sp>
    </p:spTree>
    <p:extLst>
      <p:ext uri="{BB962C8B-B14F-4D97-AF65-F5344CB8AC3E}">
        <p14:creationId xmlns:p14="http://schemas.microsoft.com/office/powerpoint/2010/main" val="129050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7A0A4F45-EEFE-4A5E-AE5D-4B7A2E0438E4}" type="slidenum">
              <a:rPr lang="en-GB" smtClean="0"/>
              <a:pPr/>
              <a:t>16</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7A0A4F45-EEFE-4A5E-AE5D-4B7A2E0438E4}" type="slidenum">
              <a:rPr lang="en-GB" smtClean="0"/>
              <a:pPr/>
              <a:t>22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97370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13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07435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25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a:t>Click to edit Master title style</a:t>
            </a:r>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43462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rtl="0" eaLnBrk="1" fontAlgn="base" hangingPunct="1">
        <a:spcBef>
          <a:spcPct val="0"/>
        </a:spcBef>
        <a:spcAft>
          <a:spcPct val="0"/>
        </a:spcAft>
        <a:defRPr sz="3200">
          <a:solidFill>
            <a:srgbClr val="84BD00"/>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518418"/>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rtl="0" eaLnBrk="1" fontAlgn="base" hangingPunct="1">
        <a:spcBef>
          <a:spcPct val="0"/>
        </a:spcBef>
        <a:spcAft>
          <a:spcPct val="0"/>
        </a:spcAft>
        <a:defRPr sz="3200">
          <a:solidFill>
            <a:srgbClr val="84BD00"/>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095359"/>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rtl="0" eaLnBrk="1" fontAlgn="base" hangingPunct="1">
        <a:spcBef>
          <a:spcPct val="0"/>
        </a:spcBef>
        <a:spcAft>
          <a:spcPct val="0"/>
        </a:spcAft>
        <a:defRPr sz="3200">
          <a:solidFill>
            <a:srgbClr val="84BD00"/>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AFJ98Yk1RW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JfH9W3Tzfi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ljLisjRLed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A-project-PPT-bground2.jpg"/>
          <p:cNvPicPr>
            <a:picLocks noChangeAspect="1"/>
          </p:cNvPicPr>
          <p:nvPr/>
        </p:nvPicPr>
        <p:blipFill>
          <a:blip r:embed="rId2">
            <a:extLst>
              <a:ext uri="{28A0092B-C50C-407E-A947-70E740481C1C}">
                <a14:useLocalDpi xmlns:a14="http://schemas.microsoft.com/office/drawing/2010/main" val="0"/>
              </a:ext>
            </a:extLst>
          </a:blip>
          <a:srcRect t="-12348"/>
          <a:stretch>
            <a:fillRect/>
          </a:stretch>
        </p:blipFill>
        <p:spPr>
          <a:xfrm>
            <a:off x="-13180" y="-850800"/>
            <a:ext cx="9134856" cy="7704856"/>
          </a:xfrm>
          <a:prstGeom prst="rect">
            <a:avLst/>
          </a:prstGeom>
        </p:spPr>
      </p:pic>
      <p:sp>
        <p:nvSpPr>
          <p:cNvPr id="5" name="Title Placeholder 1"/>
          <p:cNvSpPr txBox="1">
            <a:spLocks/>
          </p:cNvSpPr>
          <p:nvPr/>
        </p:nvSpPr>
        <p:spPr bwMode="auto">
          <a:xfrm>
            <a:off x="4740784" y="548680"/>
            <a:ext cx="4167758" cy="246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84BD00"/>
                </a:solidFill>
                <a:effectLst/>
                <a:uLnTx/>
                <a:uFillTx/>
                <a:latin typeface="Verdana" charset="0"/>
                <a:ea typeface="ＭＳ Ｐゴシック" charset="0"/>
                <a:cs typeface="Verdana" charset="0"/>
                <a:sym typeface="Arial"/>
              </a:rPr>
              <a:t>Auditor training programme: Unit 1</a:t>
            </a:r>
          </a:p>
        </p:txBody>
      </p:sp>
      <p:pic>
        <p:nvPicPr>
          <p:cNvPr id="2057" name="Picture 3" descr="https://d15omoko64skxi.cloudfront.net/wp-content/uploads/2017/06/cc.logo_.large_-300x72.png">
            <a:extLst>
              <a:ext uri="{FF2B5EF4-FFF2-40B4-BE49-F238E27FC236}">
                <a16:creationId xmlns:a16="http://schemas.microsoft.com/office/drawing/2014/main" id="{30FEC5CD-AF18-4049-8BE1-668B8D618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323" y="6214519"/>
            <a:ext cx="1250950" cy="3000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a:extLst>
              <a:ext uri="{FF2B5EF4-FFF2-40B4-BE49-F238E27FC236}">
                <a16:creationId xmlns:a16="http://schemas.microsoft.com/office/drawing/2014/main" id="{1B09DA48-F207-4F5E-B48B-4368253FB17B}"/>
              </a:ext>
            </a:extLst>
          </p:cNvPr>
          <p:cNvSpPr>
            <a:spLocks noChangeArrowheads="1"/>
          </p:cNvSpPr>
          <p:nvPr/>
        </p:nvSpPr>
        <p:spPr bwMode="auto">
          <a:xfrm>
            <a:off x="284212" y="4162666"/>
            <a:ext cx="853626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rPr>
              <a:t>Disclaimer</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This resource was produced as part of the European Students’ Sustainability Auditing project which received funding from Erasmus+ during 01.09.2016 – 31.08.2019 (Contract number: 2016-1-UK01-KA203-024648)</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 </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 </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The sole responsibility for the content of this resource lies with the authors. It does not necessarily reflect the opinion of the European Union. The European Commission are not responsible for any use that may be made of the information contained therein.</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 </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sym typeface="Arial"/>
            </a:endParaRPr>
          </a:p>
        </p:txBody>
      </p:sp>
      <p:sp>
        <p:nvSpPr>
          <p:cNvPr id="11" name="Rectangle 12">
            <a:extLst>
              <a:ext uri="{FF2B5EF4-FFF2-40B4-BE49-F238E27FC236}">
                <a16:creationId xmlns:a16="http://schemas.microsoft.com/office/drawing/2014/main" id="{08D6E5A4-73F5-4382-9D4C-1A93177207C1}"/>
              </a:ext>
            </a:extLst>
          </p:cNvPr>
          <p:cNvSpPr>
            <a:spLocks noChangeArrowheads="1"/>
          </p:cNvSpPr>
          <p:nvPr/>
        </p:nvSpPr>
        <p:spPr bwMode="auto">
          <a:xfrm>
            <a:off x="284212" y="5459602"/>
            <a:ext cx="7960196"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This work is licensed under a</a:t>
            </a:r>
            <a:r>
              <a:rPr kumimoji="0" lang="en-US" altLang="en-US" sz="1100" b="0" i="0" u="none" strike="noStrike" kern="1200" cap="none" spc="0" normalizeH="0" baseline="0" noProof="0" dirty="0">
                <a:ln>
                  <a:noFill/>
                </a:ln>
                <a:solidFill>
                  <a:srgbClr val="004E42"/>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rPr>
              <a:t> </a:t>
            </a:r>
            <a:r>
              <a:rPr kumimoji="0" lang="en-US" altLang="en-US" sz="900" b="0" i="0" u="sng" strike="noStrike" kern="1200" cap="none" spc="0" normalizeH="0" baseline="0" noProof="0" dirty="0">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Creative Commons Attribution-</a:t>
            </a:r>
            <a:r>
              <a:rPr kumimoji="0" lang="en-US" altLang="en-US" sz="900" b="0" i="0" u="sng" strike="noStrike" kern="1200" cap="none" spc="0" normalizeH="0" baseline="0" noProof="0" dirty="0" err="1">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NonCommercial</a:t>
            </a:r>
            <a:r>
              <a:rPr kumimoji="0" lang="en-US" altLang="en-US" sz="900" b="0" i="0" u="sng" strike="noStrike" kern="1200" cap="none" spc="0" normalizeH="0" baseline="0" noProof="0" dirty="0">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a:t>
            </a:r>
            <a:r>
              <a:rPr kumimoji="0" lang="en-US" altLang="en-US" sz="900" b="0" i="0" u="sng" strike="noStrike" kern="1200" cap="none" spc="0" normalizeH="0" baseline="0" noProof="0" dirty="0" err="1">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ShareAlike</a:t>
            </a:r>
            <a:r>
              <a:rPr kumimoji="0" lang="en-US" altLang="en-US" sz="900" b="0" i="0" u="sng" strike="noStrike" kern="1200" cap="none" spc="0" normalizeH="0" baseline="0" noProof="0" dirty="0">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 4.0 International License</a:t>
            </a:r>
            <a:r>
              <a:rPr kumimoji="0" lang="en-US" altLang="en-US" sz="1100" b="0" i="0" u="none" strike="noStrike" kern="1200" cap="none" spc="0" normalizeH="0" baseline="0" noProof="0" dirty="0">
                <a:ln>
                  <a:noFill/>
                </a:ln>
                <a:solidFill>
                  <a:srgbClr val="464646"/>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rPr>
              <a:t>.</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sym typeface="Arial"/>
            </a:endParaRPr>
          </a:p>
        </p:txBody>
      </p:sp>
      <p:sp>
        <p:nvSpPr>
          <p:cNvPr id="12" name="Rectangle 13">
            <a:extLst>
              <a:ext uri="{FF2B5EF4-FFF2-40B4-BE49-F238E27FC236}">
                <a16:creationId xmlns:a16="http://schemas.microsoft.com/office/drawing/2014/main" id="{634286A1-ACAE-42C4-ACE4-335F4BCFC5CF}"/>
              </a:ext>
            </a:extLst>
          </p:cNvPr>
          <p:cNvSpPr>
            <a:spLocks noChangeArrowheads="1"/>
          </p:cNvSpPr>
          <p:nvPr/>
        </p:nvSpPr>
        <p:spPr bwMode="auto">
          <a:xfrm>
            <a:off x="323528" y="41490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Arial"/>
              <a:sym typeface="Arial"/>
            </a:endParaRPr>
          </a:p>
        </p:txBody>
      </p:sp>
      <p:sp>
        <p:nvSpPr>
          <p:cNvPr id="13" name="Rectangle 14">
            <a:extLst>
              <a:ext uri="{FF2B5EF4-FFF2-40B4-BE49-F238E27FC236}">
                <a16:creationId xmlns:a16="http://schemas.microsoft.com/office/drawing/2014/main" id="{69506A43-F7C5-4434-A754-2D8CDC003736}"/>
              </a:ext>
            </a:extLst>
          </p:cNvPr>
          <p:cNvSpPr>
            <a:spLocks noChangeArrowheads="1"/>
          </p:cNvSpPr>
          <p:nvPr/>
        </p:nvSpPr>
        <p:spPr bwMode="auto">
          <a:xfrm>
            <a:off x="323528" y="43014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2400" b="0" i="0" u="none" strike="noStrike" kern="1200" cap="none" spc="0" normalizeH="0" baseline="0" noProof="0">
                <a:ln>
                  <a:noFill/>
                </a:ln>
                <a:solidFill>
                  <a:srgbClr val="84BD00"/>
                </a:solidFill>
                <a:effectLst/>
                <a:uLnTx/>
                <a:uFillTx/>
                <a:latin typeface="Verdana" panose="020B0604030504040204" pitchFamily="34" charset="0"/>
                <a:ea typeface="Times New Roman" panose="02020603050405020304" pitchFamily="18" charset="0"/>
                <a:cs typeface="Times New Roman" panose="02020603050405020304" pitchFamily="18" charset="0"/>
                <a:sym typeface="Arial"/>
              </a:rPr>
            </a:b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a:sym typeface="Arial"/>
            </a:endParaRPr>
          </a:p>
        </p:txBody>
      </p:sp>
      <p:pic>
        <p:nvPicPr>
          <p:cNvPr id="2056" name="Picture 2" descr="https://mirrors.creativecommons.org/presskit/buttons/88x31/png/by-nc-sa.eu.png">
            <a:extLst>
              <a:ext uri="{FF2B5EF4-FFF2-40B4-BE49-F238E27FC236}">
                <a16:creationId xmlns:a16="http://schemas.microsoft.com/office/drawing/2014/main" id="{90414C15-4B9D-4AA6-9C39-B31D2B5D6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6012113"/>
            <a:ext cx="20066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6">
            <a:extLst>
              <a:ext uri="{FF2B5EF4-FFF2-40B4-BE49-F238E27FC236}">
                <a16:creationId xmlns:a16="http://schemas.microsoft.com/office/drawing/2014/main" id="{F6F43E04-3328-41F4-B116-6EE28F4AD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952" y="5938294"/>
            <a:ext cx="3881438" cy="8524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EBA96E1-2042-4C43-B408-CA7E1E8E0BBE}"/>
              </a:ext>
            </a:extLst>
          </p:cNvPr>
          <p:cNvSpPr txBox="1"/>
          <p:nvPr/>
        </p:nvSpPr>
        <p:spPr>
          <a:xfrm>
            <a:off x="284212" y="3001959"/>
            <a:ext cx="82089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rPr>
              <a:t>These slides are intended as a resource for facilitators delivering the ESSA Auditor Training Programme to student auditors.</a:t>
            </a:r>
            <a:endParaRPr kumimoji="0" lang="en-GB" sz="14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p:txBody>
      </p:sp>
    </p:spTree>
    <p:extLst>
      <p:ext uri="{BB962C8B-B14F-4D97-AF65-F5344CB8AC3E}">
        <p14:creationId xmlns:p14="http://schemas.microsoft.com/office/powerpoint/2010/main" val="387946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solidFill>
                  <a:srgbClr val="84B400"/>
                </a:solidFill>
              </a:rPr>
              <a:t>Like the ESSA </a:t>
            </a:r>
            <a:r>
              <a:rPr lang="lt-LT" dirty="0" err="1">
                <a:solidFill>
                  <a:srgbClr val="84B400"/>
                </a:solidFill>
              </a:rPr>
              <a:t>page</a:t>
            </a:r>
            <a:r>
              <a:rPr lang="en-US" dirty="0">
                <a:solidFill>
                  <a:srgbClr val="84B400"/>
                </a:solidFill>
              </a:rPr>
              <a:t> on Facebook </a:t>
            </a:r>
            <a:r>
              <a:rPr lang="en-US" dirty="0">
                <a:solidFill>
                  <a:srgbClr val="84B400"/>
                </a:solidFill>
                <a:sym typeface="Wingdings" panose="05000000000000000000" pitchFamily="2" charset="2"/>
              </a:rPr>
              <a:t></a:t>
            </a:r>
            <a:endParaRPr lang="lt-LT" dirty="0">
              <a:solidFill>
                <a:srgbClr val="84B400"/>
              </a:solidFill>
            </a:endParaRPr>
          </a:p>
        </p:txBody>
      </p:sp>
      <p:sp>
        <p:nvSpPr>
          <p:cNvPr id="1026" name="AutoShape 2" descr="Vaizdo rezultatas pagal užklausą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1028" name="AutoShape 4" descr="Vaizdo rezultatas pagal užklausą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1030" name="AutoShape 6" descr="Vaizdo rezultatas pagal užklausą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3" name="Picture 2"/>
          <p:cNvPicPr>
            <a:picLocks noChangeAspect="1"/>
          </p:cNvPicPr>
          <p:nvPr/>
        </p:nvPicPr>
        <p:blipFill>
          <a:blip r:embed="rId2"/>
          <a:stretch>
            <a:fillRect/>
          </a:stretch>
        </p:blipFill>
        <p:spPr>
          <a:xfrm>
            <a:off x="2627784" y="1727229"/>
            <a:ext cx="4968552" cy="43489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Auditor training programme</a:t>
            </a:r>
            <a:endParaRPr lang="lt-LT" dirty="0">
              <a:solidFill>
                <a:srgbClr val="84B4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70628558"/>
              </p:ext>
            </p:extLst>
          </p:nvPr>
        </p:nvGraphicFramePr>
        <p:xfrm>
          <a:off x="323528" y="1700808"/>
          <a:ext cx="8424936" cy="3058698"/>
        </p:xfrm>
        <a:graphic>
          <a:graphicData uri="http://schemas.openxmlformats.org/drawingml/2006/table">
            <a:tbl>
              <a:tblPr firstRow="1" bandRow="1">
                <a:tableStyleId>{5C22544A-7EE6-4342-B048-85BDC9FD1C3A}</a:tableStyleId>
              </a:tblPr>
              <a:tblGrid>
                <a:gridCol w="1364440">
                  <a:extLst>
                    <a:ext uri="{9D8B030D-6E8A-4147-A177-3AD203B41FA5}">
                      <a16:colId xmlns:a16="http://schemas.microsoft.com/office/drawing/2014/main" val="20000"/>
                    </a:ext>
                  </a:extLst>
                </a:gridCol>
                <a:gridCol w="1443872">
                  <a:extLst>
                    <a:ext uri="{9D8B030D-6E8A-4147-A177-3AD203B41FA5}">
                      <a16:colId xmlns:a16="http://schemas.microsoft.com/office/drawing/2014/main" val="20001"/>
                    </a:ext>
                  </a:extLst>
                </a:gridCol>
                <a:gridCol w="1404156">
                  <a:extLst>
                    <a:ext uri="{9D8B030D-6E8A-4147-A177-3AD203B41FA5}">
                      <a16:colId xmlns:a16="http://schemas.microsoft.com/office/drawing/2014/main" val="20002"/>
                    </a:ext>
                  </a:extLst>
                </a:gridCol>
                <a:gridCol w="1404156">
                  <a:extLst>
                    <a:ext uri="{9D8B030D-6E8A-4147-A177-3AD203B41FA5}">
                      <a16:colId xmlns:a16="http://schemas.microsoft.com/office/drawing/2014/main" val="20003"/>
                    </a:ext>
                  </a:extLst>
                </a:gridCol>
                <a:gridCol w="1404156">
                  <a:extLst>
                    <a:ext uri="{9D8B030D-6E8A-4147-A177-3AD203B41FA5}">
                      <a16:colId xmlns:a16="http://schemas.microsoft.com/office/drawing/2014/main" val="20004"/>
                    </a:ext>
                  </a:extLst>
                </a:gridCol>
                <a:gridCol w="1404156">
                  <a:extLst>
                    <a:ext uri="{9D8B030D-6E8A-4147-A177-3AD203B41FA5}">
                      <a16:colId xmlns:a16="http://schemas.microsoft.com/office/drawing/2014/main" val="20005"/>
                    </a:ext>
                  </a:extLst>
                </a:gridCol>
              </a:tblGrid>
              <a:tr h="528858">
                <a:tc>
                  <a:txBody>
                    <a:bodyPr/>
                    <a:lstStyle/>
                    <a:p>
                      <a:pPr algn="ctr"/>
                      <a:r>
                        <a:rPr lang="en-US" sz="1600" dirty="0">
                          <a:solidFill>
                            <a:schemeClr val="tx1"/>
                          </a:solidFill>
                        </a:rPr>
                        <a:t>Unit </a:t>
                      </a:r>
                      <a:r>
                        <a:rPr lang="lt-LT" sz="1600" dirty="0">
                          <a:solidFill>
                            <a:schemeClr val="tx1"/>
                          </a:solidFill>
                        </a:rPr>
                        <a:t>1</a:t>
                      </a:r>
                    </a:p>
                  </a:txBody>
                  <a:tcPr>
                    <a:solidFill>
                      <a:srgbClr val="84B4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Unit</a:t>
                      </a:r>
                      <a:r>
                        <a:rPr lang="lt-LT" sz="1600" dirty="0">
                          <a:solidFill>
                            <a:schemeClr val="tx1"/>
                          </a:solidFill>
                        </a:rPr>
                        <a:t> 2</a:t>
                      </a:r>
                      <a:endParaRPr lang="lt-LT" sz="1600" dirty="0">
                        <a:solidFill>
                          <a:srgbClr val="92D050"/>
                        </a:solidFill>
                      </a:endParaRPr>
                    </a:p>
                  </a:txBody>
                  <a:tcPr>
                    <a:solidFill>
                      <a:srgbClr val="84B4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Unit </a:t>
                      </a:r>
                      <a:r>
                        <a:rPr lang="lt-LT" sz="1600" dirty="0">
                          <a:solidFill>
                            <a:schemeClr val="tx1"/>
                          </a:solidFill>
                        </a:rPr>
                        <a:t>3</a:t>
                      </a:r>
                      <a:endParaRPr lang="lt-LT" sz="1600" dirty="0">
                        <a:solidFill>
                          <a:srgbClr val="92D050"/>
                        </a:solidFill>
                      </a:endParaRPr>
                    </a:p>
                  </a:txBody>
                  <a:tcPr>
                    <a:solidFill>
                      <a:srgbClr val="84B4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Unit</a:t>
                      </a:r>
                      <a:r>
                        <a:rPr lang="lt-LT" sz="1600" dirty="0">
                          <a:solidFill>
                            <a:schemeClr val="tx1"/>
                          </a:solidFill>
                        </a:rPr>
                        <a:t> 4</a:t>
                      </a:r>
                      <a:endParaRPr lang="lt-LT" sz="1600" dirty="0">
                        <a:solidFill>
                          <a:srgbClr val="92D050"/>
                        </a:solidFill>
                      </a:endParaRPr>
                    </a:p>
                  </a:txBody>
                  <a:tcPr>
                    <a:solidFill>
                      <a:srgbClr val="84B4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Unit</a:t>
                      </a:r>
                      <a:r>
                        <a:rPr lang="lt-LT" sz="1600" dirty="0">
                          <a:solidFill>
                            <a:schemeClr val="tx1"/>
                          </a:solidFill>
                        </a:rPr>
                        <a:t> 5</a:t>
                      </a:r>
                      <a:endParaRPr lang="lt-LT" sz="1600" dirty="0">
                        <a:solidFill>
                          <a:srgbClr val="92D050"/>
                        </a:solidFill>
                      </a:endParaRPr>
                    </a:p>
                  </a:txBody>
                  <a:tcPr>
                    <a:solidFill>
                      <a:srgbClr val="84B4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Unit</a:t>
                      </a:r>
                      <a:r>
                        <a:rPr lang="lt-LT" sz="1600" dirty="0">
                          <a:solidFill>
                            <a:schemeClr val="tx1"/>
                          </a:solidFill>
                        </a:rPr>
                        <a:t> 6</a:t>
                      </a:r>
                      <a:endParaRPr lang="lt-LT" sz="1600" dirty="0">
                        <a:solidFill>
                          <a:srgbClr val="92D050"/>
                        </a:solidFill>
                      </a:endParaRPr>
                    </a:p>
                  </a:txBody>
                  <a:tcPr>
                    <a:solidFill>
                      <a:srgbClr val="84B400"/>
                    </a:solidFill>
                  </a:tcPr>
                </a:tc>
                <a:extLst>
                  <a:ext uri="{0D108BD9-81ED-4DB2-BD59-A6C34878D82A}">
                    <a16:rowId xmlns:a16="http://schemas.microsoft.com/office/drawing/2014/main" val="10000"/>
                  </a:ext>
                </a:extLst>
              </a:tr>
              <a:tr h="1891298">
                <a:tc>
                  <a:txBody>
                    <a:bodyPr/>
                    <a:lstStyle/>
                    <a:p>
                      <a:r>
                        <a:rPr lang="lt-LT" sz="1600" b="0" dirty="0"/>
                        <a:t>The project ESSA</a:t>
                      </a:r>
                    </a:p>
                    <a:p>
                      <a:endParaRPr lang="lt-LT" sz="1600" b="0" dirty="0"/>
                    </a:p>
                    <a:p>
                      <a:r>
                        <a:rPr lang="lt-LT" sz="1600" b="0" dirty="0"/>
                        <a:t>Main concepts</a:t>
                      </a:r>
                    </a:p>
                    <a:p>
                      <a:r>
                        <a:rPr lang="lt-LT" sz="1600" b="0" dirty="0"/>
                        <a:t>USR</a:t>
                      </a:r>
                    </a:p>
                    <a:p>
                      <a:endParaRPr lang="lt-LT" sz="1600" b="0" dirty="0"/>
                    </a:p>
                  </a:txBody>
                  <a:tcPr>
                    <a:lnR w="12700" cap="flat" cmpd="sng" algn="ctr">
                      <a:solidFill>
                        <a:srgbClr val="84B400"/>
                      </a:solidFill>
                      <a:prstDash val="solid"/>
                      <a:round/>
                      <a:headEnd type="none" w="med" len="med"/>
                      <a:tailEnd type="none" w="med" len="med"/>
                    </a:lnR>
                    <a:noFill/>
                  </a:tcPr>
                </a:tc>
                <a:tc>
                  <a:txBody>
                    <a:bodyPr/>
                    <a:lstStyle/>
                    <a:p>
                      <a:r>
                        <a:rPr lang="lt-LT" sz="1600" b="0" dirty="0"/>
                        <a:t>USR Audit and auditing</a:t>
                      </a:r>
                    </a:p>
                    <a:p>
                      <a:endParaRPr lang="lt-LT" sz="1600" b="0" dirty="0"/>
                    </a:p>
                    <a:p>
                      <a:r>
                        <a:rPr lang="lt-LT" sz="1600" b="0" dirty="0" err="1"/>
                        <a:t>Auditor</a:t>
                      </a:r>
                      <a:r>
                        <a:rPr lang="lt-LT" sz="1600" b="0" dirty="0"/>
                        <a:t> </a:t>
                      </a:r>
                      <a:r>
                        <a:rPr lang="lt-LT" sz="1600" b="0" dirty="0" err="1"/>
                        <a:t>skills</a:t>
                      </a:r>
                      <a:endParaRPr lang="en-US" sz="1600" b="0" dirty="0"/>
                    </a:p>
                    <a:p>
                      <a:endParaRPr lang="en-US" sz="1600" b="0" dirty="0"/>
                    </a:p>
                    <a:p>
                      <a:pPr marL="0" marR="0" indent="0" algn="l" defTabSz="457200" rtl="0" eaLnBrk="1" fontAlgn="auto" latinLnBrk="0" hangingPunct="1">
                        <a:lnSpc>
                          <a:spcPct val="100000"/>
                        </a:lnSpc>
                        <a:spcBef>
                          <a:spcPts val="0"/>
                        </a:spcBef>
                        <a:spcAft>
                          <a:spcPts val="0"/>
                        </a:spcAft>
                        <a:buClrTx/>
                        <a:buSzTx/>
                        <a:buFontTx/>
                        <a:buNone/>
                        <a:tabLst/>
                        <a:defRPr/>
                      </a:pPr>
                      <a:r>
                        <a:rPr lang="lt-LT" sz="1600" b="0" dirty="0" err="1"/>
                        <a:t>Team</a:t>
                      </a:r>
                      <a:r>
                        <a:rPr lang="lt-LT" sz="1600" b="0" dirty="0"/>
                        <a:t> </a:t>
                      </a:r>
                      <a:r>
                        <a:rPr lang="lt-LT" sz="1600" b="0" dirty="0" err="1"/>
                        <a:t>Building</a:t>
                      </a:r>
                      <a:endParaRPr lang="lt-LT" sz="1600" b="0" dirty="0"/>
                    </a:p>
                    <a:p>
                      <a:endParaRPr lang="lt-LT" sz="1600" b="0" dirty="0"/>
                    </a:p>
                  </a:txBody>
                  <a:tcPr>
                    <a:lnL w="12700" cap="flat" cmpd="sng" algn="ctr">
                      <a:solidFill>
                        <a:srgbClr val="84B400"/>
                      </a:solidFill>
                      <a:prstDash val="solid"/>
                      <a:round/>
                      <a:headEnd type="none" w="med" len="med"/>
                      <a:tailEnd type="none" w="med" len="med"/>
                    </a:lnL>
                    <a:lnR w="12700" cap="flat" cmpd="sng" algn="ctr">
                      <a:solidFill>
                        <a:srgbClr val="84B400"/>
                      </a:solidFill>
                      <a:prstDash val="solid"/>
                      <a:round/>
                      <a:headEnd type="none" w="med" len="med"/>
                      <a:tailEnd type="none" w="med" len="med"/>
                    </a:lnR>
                    <a:noFill/>
                  </a:tcPr>
                </a:tc>
                <a:tc>
                  <a:txBody>
                    <a:bodyPr/>
                    <a:lstStyle/>
                    <a:p>
                      <a:r>
                        <a:rPr lang="lt-LT" sz="1600" b="0" dirty="0"/>
                        <a:t>USR</a:t>
                      </a:r>
                      <a:r>
                        <a:rPr lang="lt-LT" sz="1600" b="0" baseline="0" dirty="0"/>
                        <a:t> </a:t>
                      </a:r>
                      <a:r>
                        <a:rPr lang="lt-LT" sz="1600" b="0" dirty="0"/>
                        <a:t>Bench-marking criteria</a:t>
                      </a:r>
                    </a:p>
                  </a:txBody>
                  <a:tcPr>
                    <a:lnL w="12700" cap="flat" cmpd="sng" algn="ctr">
                      <a:solidFill>
                        <a:srgbClr val="84B400"/>
                      </a:solidFill>
                      <a:prstDash val="solid"/>
                      <a:round/>
                      <a:headEnd type="none" w="med" len="med"/>
                      <a:tailEnd type="none" w="med" len="med"/>
                    </a:lnL>
                    <a:lnR w="12700" cap="flat" cmpd="sng" algn="ctr">
                      <a:solidFill>
                        <a:srgbClr val="84B400"/>
                      </a:solidFill>
                      <a:prstDash val="solid"/>
                      <a:round/>
                      <a:headEnd type="none" w="med" len="med"/>
                      <a:tailEnd type="none" w="med" len="med"/>
                    </a:lnR>
                    <a:noFill/>
                  </a:tcPr>
                </a:tc>
                <a:tc>
                  <a:txBody>
                    <a:bodyPr/>
                    <a:lstStyle/>
                    <a:p>
                      <a:r>
                        <a:rPr lang="lt-LT" sz="1600" b="0" dirty="0"/>
                        <a:t>Methods of auditing</a:t>
                      </a:r>
                    </a:p>
                  </a:txBody>
                  <a:tcPr>
                    <a:lnL w="12700" cap="flat" cmpd="sng" algn="ctr">
                      <a:solidFill>
                        <a:srgbClr val="84B400"/>
                      </a:solidFill>
                      <a:prstDash val="solid"/>
                      <a:round/>
                      <a:headEnd type="none" w="med" len="med"/>
                      <a:tailEnd type="none" w="med" len="med"/>
                    </a:lnL>
                    <a:lnR w="12700" cap="flat" cmpd="sng" algn="ctr">
                      <a:solidFill>
                        <a:srgbClr val="84B400"/>
                      </a:solidFill>
                      <a:prstDash val="solid"/>
                      <a:round/>
                      <a:headEnd type="none" w="med" len="med"/>
                      <a:tailEnd type="none" w="med" len="med"/>
                    </a:lnR>
                    <a:noFill/>
                  </a:tcPr>
                </a:tc>
                <a:tc>
                  <a:txBody>
                    <a:bodyPr/>
                    <a:lstStyle/>
                    <a:p>
                      <a:r>
                        <a:rPr lang="lt-LT" sz="1600" b="0" dirty="0"/>
                        <a:t>Simula-tion of USR audit </a:t>
                      </a:r>
                    </a:p>
                  </a:txBody>
                  <a:tcPr>
                    <a:lnL w="12700" cap="flat" cmpd="sng" algn="ctr">
                      <a:solidFill>
                        <a:srgbClr val="84B400"/>
                      </a:solidFill>
                      <a:prstDash val="solid"/>
                      <a:round/>
                      <a:headEnd type="none" w="med" len="med"/>
                      <a:tailEnd type="none" w="med" len="med"/>
                    </a:lnL>
                    <a:lnR w="12700" cap="flat" cmpd="sng" algn="ctr">
                      <a:solidFill>
                        <a:srgbClr val="84B400"/>
                      </a:solidFill>
                      <a:prstDash val="solid"/>
                      <a:round/>
                      <a:headEnd type="none" w="med" len="med"/>
                      <a:tailEnd type="none" w="med" len="med"/>
                    </a:lnR>
                    <a:noFill/>
                  </a:tcPr>
                </a:tc>
                <a:tc>
                  <a:txBody>
                    <a:bodyPr/>
                    <a:lstStyle/>
                    <a:p>
                      <a:r>
                        <a:rPr lang="lt-LT" sz="1600" b="0" dirty="0" err="1"/>
                        <a:t>Report</a:t>
                      </a:r>
                      <a:r>
                        <a:rPr lang="en-US" sz="1600" b="0" dirty="0"/>
                        <a:t> writ</a:t>
                      </a:r>
                      <a:r>
                        <a:rPr lang="lt-LT" sz="1600" b="0" dirty="0" err="1"/>
                        <a:t>ing</a:t>
                      </a:r>
                      <a:endParaRPr lang="lt-LT" sz="1600" b="0" dirty="0"/>
                    </a:p>
                  </a:txBody>
                  <a:tcPr>
                    <a:lnL w="12700" cap="flat" cmpd="sng" algn="ctr">
                      <a:solidFill>
                        <a:srgbClr val="84B400"/>
                      </a:solidFill>
                      <a:prstDash val="solid"/>
                      <a:round/>
                      <a:headEnd type="none" w="med" len="med"/>
                      <a:tailEnd type="none" w="med" len="med"/>
                    </a:lnL>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6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sz="2800" dirty="0" err="1">
                <a:solidFill>
                  <a:srgbClr val="84B400"/>
                </a:solidFill>
              </a:rPr>
              <a:t>After</a:t>
            </a:r>
            <a:r>
              <a:rPr lang="lt-LT" sz="2800" dirty="0">
                <a:solidFill>
                  <a:srgbClr val="84B400"/>
                </a:solidFill>
              </a:rPr>
              <a:t> </a:t>
            </a:r>
            <a:r>
              <a:rPr lang="lt-LT" sz="2800" dirty="0" err="1">
                <a:solidFill>
                  <a:srgbClr val="84B400"/>
                </a:solidFill>
              </a:rPr>
              <a:t>today‘s</a:t>
            </a:r>
            <a:r>
              <a:rPr lang="lt-LT" sz="2800" dirty="0">
                <a:solidFill>
                  <a:srgbClr val="84B400"/>
                </a:solidFill>
              </a:rPr>
              <a:t> </a:t>
            </a:r>
            <a:r>
              <a:rPr lang="lt-LT" sz="2800" dirty="0" err="1">
                <a:solidFill>
                  <a:srgbClr val="84B400"/>
                </a:solidFill>
              </a:rPr>
              <a:t>training</a:t>
            </a:r>
            <a:r>
              <a:rPr lang="lt-LT" sz="2800" dirty="0">
                <a:solidFill>
                  <a:srgbClr val="84B400"/>
                </a:solidFill>
              </a:rPr>
              <a:t>, </a:t>
            </a:r>
            <a:r>
              <a:rPr lang="lt-LT" sz="2800" dirty="0" err="1">
                <a:solidFill>
                  <a:srgbClr val="84B400"/>
                </a:solidFill>
              </a:rPr>
              <a:t>you</a:t>
            </a:r>
            <a:r>
              <a:rPr lang="lt-LT" sz="2800" dirty="0">
                <a:solidFill>
                  <a:srgbClr val="84B400"/>
                </a:solidFill>
              </a:rPr>
              <a:t> </a:t>
            </a:r>
            <a:r>
              <a:rPr lang="en-GB" sz="2800" dirty="0">
                <a:solidFill>
                  <a:srgbClr val="84B400"/>
                </a:solidFill>
              </a:rPr>
              <a:t>will</a:t>
            </a:r>
            <a:r>
              <a:rPr lang="lt-LT" sz="2800" dirty="0">
                <a:solidFill>
                  <a:srgbClr val="84B400"/>
                </a:solidFill>
              </a:rPr>
              <a:t>...</a:t>
            </a:r>
          </a:p>
        </p:txBody>
      </p:sp>
      <p:sp>
        <p:nvSpPr>
          <p:cNvPr id="3" name="Subtitle 2"/>
          <p:cNvSpPr>
            <a:spLocks noGrp="1"/>
          </p:cNvSpPr>
          <p:nvPr>
            <p:ph type="subTitle" idx="1"/>
          </p:nvPr>
        </p:nvSpPr>
        <p:spPr>
          <a:xfrm>
            <a:off x="360176" y="1959258"/>
            <a:ext cx="8136904" cy="3672408"/>
          </a:xfrm>
        </p:spPr>
        <p:txBody>
          <a:bodyPr/>
          <a:lstStyle/>
          <a:p>
            <a:pPr marL="342900" indent="-342900">
              <a:buFont typeface="Arial" panose="020B0604020202020204" pitchFamily="34" charset="0"/>
              <a:buChar char="•"/>
            </a:pPr>
            <a:r>
              <a:rPr lang="en-GB" dirty="0"/>
              <a:t>Be confident of your role and responsibilities</a:t>
            </a:r>
          </a:p>
          <a:p>
            <a:pPr marL="342900" indent="-342900">
              <a:buFont typeface="Arial" panose="020B0604020202020204" pitchFamily="34" charset="0"/>
              <a:buChar char="•"/>
            </a:pPr>
            <a:r>
              <a:rPr lang="en-GB" dirty="0"/>
              <a:t>Have knowledge and awareness of ESSA project</a:t>
            </a:r>
            <a:endParaRPr lang="lt-LT" dirty="0"/>
          </a:p>
          <a:p>
            <a:pPr marL="342900" indent="-342900">
              <a:buFont typeface="Arial" panose="020B0604020202020204" pitchFamily="34" charset="0"/>
              <a:buChar char="•"/>
            </a:pPr>
            <a:r>
              <a:rPr lang="en-GB" dirty="0"/>
              <a:t>Gain understanding of </a:t>
            </a:r>
            <a:r>
              <a:rPr lang="en-US" dirty="0"/>
              <a:t>your role as auditor</a:t>
            </a:r>
            <a:endParaRPr lang="lt-LT" dirty="0"/>
          </a:p>
          <a:p>
            <a:pPr marL="342900" indent="-342900">
              <a:buFont typeface="Arial" panose="020B0604020202020204" pitchFamily="34" charset="0"/>
              <a:buChar char="•"/>
            </a:pPr>
            <a:r>
              <a:rPr lang="en-US" dirty="0"/>
              <a:t>A</a:t>
            </a:r>
            <a:r>
              <a:rPr lang="lt-LT" dirty="0"/>
              <a:t>cquire knowledge of USR </a:t>
            </a:r>
            <a:r>
              <a:rPr lang="en-US" dirty="0"/>
              <a:t>by reviewing current </a:t>
            </a:r>
            <a:r>
              <a:rPr lang="lt-LT" dirty="0"/>
              <a:t>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3"/>
            <a:ext cx="7990532" cy="936103"/>
          </a:xfrm>
        </p:spPr>
        <p:txBody>
          <a:bodyPr/>
          <a:lstStyle/>
          <a:p>
            <a:r>
              <a:rPr lang="lt-LT" sz="2800" dirty="0" err="1">
                <a:solidFill>
                  <a:srgbClr val="84B400"/>
                </a:solidFill>
              </a:rPr>
              <a:t>After</a:t>
            </a:r>
            <a:r>
              <a:rPr lang="lt-LT" sz="2800" dirty="0">
                <a:solidFill>
                  <a:srgbClr val="84B400"/>
                </a:solidFill>
              </a:rPr>
              <a:t> </a:t>
            </a:r>
            <a:r>
              <a:rPr lang="lt-LT" sz="2800" dirty="0" err="1">
                <a:solidFill>
                  <a:srgbClr val="84B400"/>
                </a:solidFill>
              </a:rPr>
              <a:t>the</a:t>
            </a:r>
            <a:r>
              <a:rPr lang="lt-LT" sz="2800" dirty="0">
                <a:solidFill>
                  <a:srgbClr val="84B400"/>
                </a:solidFill>
              </a:rPr>
              <a:t> </a:t>
            </a:r>
            <a:r>
              <a:rPr lang="lt-LT" sz="2800" dirty="0" err="1">
                <a:solidFill>
                  <a:srgbClr val="84B400"/>
                </a:solidFill>
              </a:rPr>
              <a:t>completion</a:t>
            </a:r>
            <a:r>
              <a:rPr lang="lt-LT" sz="2800" dirty="0">
                <a:solidFill>
                  <a:srgbClr val="84B400"/>
                </a:solidFill>
              </a:rPr>
              <a:t> </a:t>
            </a:r>
            <a:r>
              <a:rPr lang="lt-LT" sz="2800" dirty="0" err="1">
                <a:solidFill>
                  <a:srgbClr val="84B400"/>
                </a:solidFill>
              </a:rPr>
              <a:t>of</a:t>
            </a:r>
            <a:r>
              <a:rPr lang="lt-LT" sz="2800" dirty="0">
                <a:solidFill>
                  <a:srgbClr val="84B400"/>
                </a:solidFill>
              </a:rPr>
              <a:t> </a:t>
            </a:r>
            <a:r>
              <a:rPr lang="lt-LT" sz="2800" dirty="0" err="1">
                <a:solidFill>
                  <a:srgbClr val="84B400"/>
                </a:solidFill>
              </a:rPr>
              <a:t>the</a:t>
            </a:r>
            <a:r>
              <a:rPr lang="lt-LT" sz="2800" dirty="0">
                <a:solidFill>
                  <a:srgbClr val="84B400"/>
                </a:solidFill>
              </a:rPr>
              <a:t> </a:t>
            </a:r>
            <a:r>
              <a:rPr lang="lt-LT" sz="2800" dirty="0" err="1">
                <a:solidFill>
                  <a:srgbClr val="84B400"/>
                </a:solidFill>
              </a:rPr>
              <a:t>training</a:t>
            </a:r>
            <a:r>
              <a:rPr lang="lt-LT" sz="2800" dirty="0">
                <a:solidFill>
                  <a:srgbClr val="84B400"/>
                </a:solidFill>
              </a:rPr>
              <a:t> </a:t>
            </a:r>
            <a:r>
              <a:rPr lang="lt-LT" sz="2800" dirty="0" err="1">
                <a:solidFill>
                  <a:srgbClr val="84B400"/>
                </a:solidFill>
              </a:rPr>
              <a:t>programme</a:t>
            </a:r>
            <a:r>
              <a:rPr lang="lt-LT" sz="2800" dirty="0">
                <a:solidFill>
                  <a:srgbClr val="84B400"/>
                </a:solidFill>
              </a:rPr>
              <a:t>, </a:t>
            </a:r>
            <a:r>
              <a:rPr lang="lt-LT" sz="2800" dirty="0" err="1">
                <a:solidFill>
                  <a:srgbClr val="84B400"/>
                </a:solidFill>
              </a:rPr>
              <a:t>you</a:t>
            </a:r>
            <a:r>
              <a:rPr lang="lt-LT" sz="2800" dirty="0">
                <a:solidFill>
                  <a:srgbClr val="84B400"/>
                </a:solidFill>
              </a:rPr>
              <a:t> </a:t>
            </a:r>
            <a:r>
              <a:rPr lang="en-GB" sz="2800" dirty="0">
                <a:solidFill>
                  <a:srgbClr val="84B400"/>
                </a:solidFill>
              </a:rPr>
              <a:t>will</a:t>
            </a:r>
            <a:r>
              <a:rPr lang="lt-LT" sz="2800" dirty="0">
                <a:solidFill>
                  <a:srgbClr val="84B400"/>
                </a:solidFill>
              </a:rPr>
              <a:t>...</a:t>
            </a:r>
          </a:p>
        </p:txBody>
      </p:sp>
      <p:sp>
        <p:nvSpPr>
          <p:cNvPr id="3" name="Subtitle 2"/>
          <p:cNvSpPr>
            <a:spLocks noGrp="1"/>
          </p:cNvSpPr>
          <p:nvPr>
            <p:ph type="subTitle" idx="1"/>
          </p:nvPr>
        </p:nvSpPr>
        <p:spPr>
          <a:xfrm>
            <a:off x="395536" y="1556792"/>
            <a:ext cx="8568952" cy="3888432"/>
          </a:xfrm>
        </p:spPr>
        <p:txBody>
          <a:bodyPr/>
          <a:lstStyle/>
          <a:p>
            <a:pPr marL="342900" lvl="0" indent="-342900">
              <a:buFont typeface="Arial" panose="020B0604020202020204" pitchFamily="34" charset="0"/>
              <a:buChar char="•"/>
            </a:pPr>
            <a:r>
              <a:rPr lang="en-GB" dirty="0"/>
              <a:t>Have knowledge about social </a:t>
            </a:r>
            <a:r>
              <a:rPr lang="lt-LT" dirty="0" err="1"/>
              <a:t>responsibility</a:t>
            </a:r>
            <a:r>
              <a:rPr lang="lt-LT" dirty="0"/>
              <a:t> </a:t>
            </a:r>
            <a:r>
              <a:rPr lang="en-GB" dirty="0"/>
              <a:t>audit</a:t>
            </a:r>
            <a:r>
              <a:rPr lang="lt-LT" dirty="0" err="1"/>
              <a:t>ing</a:t>
            </a:r>
            <a:r>
              <a:rPr lang="en-GB" dirty="0"/>
              <a:t> </a:t>
            </a:r>
          </a:p>
          <a:p>
            <a:pPr marL="342900" lvl="0" indent="-342900">
              <a:buFont typeface="Arial" panose="020B0604020202020204" pitchFamily="34" charset="0"/>
              <a:buChar char="•"/>
            </a:pPr>
            <a:r>
              <a:rPr lang="en-GB" dirty="0"/>
              <a:t>Be able to identify the resources required for a social responsibility audit </a:t>
            </a:r>
          </a:p>
          <a:p>
            <a:pPr marL="342900" lvl="0" indent="-342900">
              <a:buFont typeface="Arial" panose="020B0604020202020204" pitchFamily="34" charset="0"/>
              <a:buChar char="•"/>
            </a:pPr>
            <a:r>
              <a:rPr lang="en-GB" dirty="0"/>
              <a:t>Be able to perform an audit o</a:t>
            </a:r>
            <a:r>
              <a:rPr lang="lt-LT" dirty="0"/>
              <a:t>f</a:t>
            </a:r>
            <a:r>
              <a:rPr lang="en-GB" dirty="0"/>
              <a:t> USR</a:t>
            </a:r>
            <a:r>
              <a:rPr lang="lt-LT" dirty="0"/>
              <a:t> </a:t>
            </a:r>
            <a:r>
              <a:rPr lang="lt-LT" dirty="0" err="1"/>
              <a:t>in</a:t>
            </a:r>
            <a:r>
              <a:rPr lang="lt-LT" dirty="0"/>
              <a:t> a </a:t>
            </a:r>
            <a:r>
              <a:rPr lang="lt-LT" dirty="0" err="1"/>
              <a:t>selected</a:t>
            </a:r>
            <a:r>
              <a:rPr lang="lt-LT" dirty="0"/>
              <a:t> </a:t>
            </a:r>
            <a:r>
              <a:rPr lang="lt-LT" dirty="0" err="1"/>
              <a:t>university</a:t>
            </a:r>
            <a:endParaRPr lang="en-US" dirty="0"/>
          </a:p>
          <a:p>
            <a:pPr marL="342900" lvl="0" indent="-342900">
              <a:buFont typeface="Arial" panose="020B0604020202020204" pitchFamily="34" charset="0"/>
              <a:buChar char="•"/>
            </a:pPr>
            <a:r>
              <a:rPr lang="en-GB" dirty="0"/>
              <a:t>Be able to conduct interviews</a:t>
            </a:r>
            <a:r>
              <a:rPr lang="en-GB" dirty="0">
                <a:solidFill>
                  <a:srgbClr val="FF0000"/>
                </a:solidFill>
              </a:rPr>
              <a:t> </a:t>
            </a:r>
            <a:r>
              <a:rPr lang="en-GB" dirty="0"/>
              <a:t>&amp;</a:t>
            </a:r>
            <a:r>
              <a:rPr lang="en-GB" dirty="0">
                <a:solidFill>
                  <a:srgbClr val="FF0000"/>
                </a:solidFill>
              </a:rPr>
              <a:t> </a:t>
            </a:r>
            <a:r>
              <a:rPr lang="en-GB" dirty="0"/>
              <a:t>focus groups</a:t>
            </a:r>
            <a:r>
              <a:rPr lang="lt-LT" dirty="0"/>
              <a:t>;</a:t>
            </a:r>
          </a:p>
          <a:p>
            <a:pPr marL="342900" lvl="0" indent="-342900">
              <a:buFont typeface="Arial" panose="020B0604020202020204" pitchFamily="34" charset="0"/>
              <a:buChar char="•"/>
            </a:pPr>
            <a:r>
              <a:rPr lang="en-GB" dirty="0"/>
              <a:t>Be able to analyse data</a:t>
            </a:r>
            <a:r>
              <a:rPr lang="lt-LT" dirty="0"/>
              <a:t>/ </a:t>
            </a:r>
            <a:r>
              <a:rPr lang="lt-LT" dirty="0" err="1"/>
              <a:t>evidence</a:t>
            </a:r>
            <a:endParaRPr lang="en-US" dirty="0"/>
          </a:p>
          <a:p>
            <a:pPr marL="342900" lvl="0" indent="-342900">
              <a:buFont typeface="Arial" panose="020B0604020202020204" pitchFamily="34" charset="0"/>
              <a:buChar char="•"/>
            </a:pPr>
            <a:r>
              <a:rPr lang="en-GB" dirty="0"/>
              <a:t>Have skills of writing and presenting a report as a feedback</a:t>
            </a:r>
            <a:r>
              <a:rPr lang="lt-LT" dirty="0"/>
              <a:t>; </a:t>
            </a:r>
            <a:r>
              <a:rPr lang="en-GB" dirty="0"/>
              <a:t>be able to self-reflect.</a:t>
            </a:r>
            <a:endParaRPr lang="lt-LT" dirty="0"/>
          </a:p>
        </p:txBody>
      </p:sp>
    </p:spTree>
    <p:extLst>
      <p:ext uri="{BB962C8B-B14F-4D97-AF65-F5344CB8AC3E}">
        <p14:creationId xmlns:p14="http://schemas.microsoft.com/office/powerpoint/2010/main" val="304954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84B400"/>
                </a:solidFill>
              </a:rPr>
              <a:t>ESSA aims to:</a:t>
            </a:r>
            <a:endParaRPr lang="lt-LT" dirty="0">
              <a:solidFill>
                <a:srgbClr val="84B400"/>
              </a:solidFill>
            </a:endParaRPr>
          </a:p>
        </p:txBody>
      </p:sp>
      <p:sp>
        <p:nvSpPr>
          <p:cNvPr id="3" name="Subtitle 2"/>
          <p:cNvSpPr>
            <a:spLocks noGrp="1"/>
          </p:cNvSpPr>
          <p:nvPr>
            <p:ph type="subTitle" idx="1"/>
          </p:nvPr>
        </p:nvSpPr>
        <p:spPr>
          <a:xfrm>
            <a:off x="541784" y="1484784"/>
            <a:ext cx="8134672" cy="4176464"/>
          </a:xfrm>
        </p:spPr>
        <p:txBody>
          <a:bodyPr/>
          <a:lstStyle/>
          <a:p>
            <a:pPr marL="342900" indent="-342900">
              <a:buFont typeface="Arial" panose="020B0604020202020204" pitchFamily="34" charset="0"/>
              <a:buChar char="•"/>
            </a:pPr>
            <a:r>
              <a:rPr lang="en-GB" dirty="0"/>
              <a:t>Better understand how social responsibility and sustainability are </a:t>
            </a:r>
            <a:r>
              <a:rPr lang="en-GB" b="1" dirty="0"/>
              <a:t>embedded across institutions</a:t>
            </a:r>
          </a:p>
          <a:p>
            <a:pPr marL="342900" indent="-342900">
              <a:buFont typeface="Arial" panose="020B0604020202020204" pitchFamily="34" charset="0"/>
              <a:buChar char="•"/>
            </a:pPr>
            <a:r>
              <a:rPr lang="en-GB" dirty="0"/>
              <a:t>Allow students to engage with </a:t>
            </a:r>
            <a:r>
              <a:rPr lang="en-GB" b="1" dirty="0"/>
              <a:t>real world issues </a:t>
            </a:r>
          </a:p>
          <a:p>
            <a:pPr marL="342900" indent="-342900">
              <a:buFont typeface="Arial" panose="020B0604020202020204" pitchFamily="34" charset="0"/>
              <a:buChar char="•"/>
            </a:pPr>
            <a:r>
              <a:rPr lang="en-GB" dirty="0"/>
              <a:t>Develop a </a:t>
            </a:r>
            <a:r>
              <a:rPr lang="en-GB" b="1" dirty="0"/>
              <a:t>flexible approach </a:t>
            </a:r>
            <a:r>
              <a:rPr lang="en-GB" dirty="0"/>
              <a:t>to student learning, assessment and certification </a:t>
            </a:r>
          </a:p>
          <a:p>
            <a:pPr marL="342900" indent="-342900">
              <a:buFont typeface="Arial" panose="020B0604020202020204" pitchFamily="34" charset="0"/>
              <a:buChar char="•"/>
            </a:pPr>
            <a:r>
              <a:rPr lang="en-GB" dirty="0"/>
              <a:t>Effectively integrate </a:t>
            </a:r>
            <a:r>
              <a:rPr lang="en-GB" b="1" dirty="0"/>
              <a:t>practical training and learning </a:t>
            </a:r>
            <a:r>
              <a:rPr lang="en-GB" dirty="0"/>
              <a:t>in and from</a:t>
            </a:r>
            <a:r>
              <a:rPr lang="en-GB" b="1" dirty="0"/>
              <a:t> real-world situations.</a:t>
            </a:r>
          </a:p>
        </p:txBody>
      </p:sp>
    </p:spTree>
    <p:extLst>
      <p:ext uri="{BB962C8B-B14F-4D97-AF65-F5344CB8AC3E}">
        <p14:creationId xmlns:p14="http://schemas.microsoft.com/office/powerpoint/2010/main" val="323003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solidFill>
                  <a:srgbClr val="92D050"/>
                </a:solidFill>
              </a:rPr>
              <a:t>Project partners</a:t>
            </a:r>
            <a:endParaRPr lang="lt-LT" sz="3600" dirty="0">
              <a:solidFill>
                <a:srgbClr val="92D050"/>
              </a:solidFill>
            </a:endParaRPr>
          </a:p>
        </p:txBody>
      </p:sp>
      <p:sp>
        <p:nvSpPr>
          <p:cNvPr id="3" name="Subtitle 2"/>
          <p:cNvSpPr>
            <a:spLocks noGrp="1"/>
          </p:cNvSpPr>
          <p:nvPr>
            <p:ph type="subTitle" idx="1"/>
          </p:nvPr>
        </p:nvSpPr>
        <p:spPr/>
        <p:txBody>
          <a:bodyPr/>
          <a:lstStyle/>
          <a:p>
            <a:endParaRPr lang="lt-LT" dirty="0"/>
          </a:p>
        </p:txBody>
      </p:sp>
      <p:pic>
        <p:nvPicPr>
          <p:cNvPr id="4" name="Picture 3"/>
          <p:cNvPicPr/>
          <p:nvPr/>
        </p:nvPicPr>
        <p:blipFill rotWithShape="1">
          <a:blip r:embed="rId3"/>
          <a:srcRect l="30153" t="10983" r="3511" b="9780"/>
          <a:stretch/>
        </p:blipFill>
        <p:spPr bwMode="auto">
          <a:xfrm>
            <a:off x="161702" y="1525442"/>
            <a:ext cx="8802786" cy="5071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837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B400"/>
                </a:solidFill>
              </a:rPr>
              <a:t>What were the main </a:t>
            </a:r>
            <a:r>
              <a:rPr lang="en-US">
                <a:solidFill>
                  <a:srgbClr val="84B400"/>
                </a:solidFill>
              </a:rPr>
              <a:t>project activities?</a:t>
            </a:r>
            <a:endParaRPr lang="en-GB" b="1" dirty="0">
              <a:solidFill>
                <a:srgbClr val="84B400"/>
              </a:solidFill>
            </a:endParaRPr>
          </a:p>
        </p:txBody>
      </p:sp>
      <p:sp>
        <p:nvSpPr>
          <p:cNvPr id="5" name="Content Placeholder 4"/>
          <p:cNvSpPr>
            <a:spLocks noGrp="1"/>
          </p:cNvSpPr>
          <p:nvPr>
            <p:ph idx="1"/>
          </p:nvPr>
        </p:nvSpPr>
        <p:spPr>
          <a:xfrm>
            <a:off x="8822" y="1556792"/>
            <a:ext cx="8748464" cy="3816424"/>
          </a:xfrm>
        </p:spPr>
        <p:txBody>
          <a:bodyPr/>
          <a:lstStyle/>
          <a:p>
            <a:pPr lvl="1">
              <a:buFont typeface="Arial" panose="020B0604020202020204" pitchFamily="34" charset="0"/>
              <a:buChar char="•"/>
            </a:pPr>
            <a:r>
              <a:rPr lang="en-GB" sz="2000" dirty="0">
                <a:latin typeface="Verdana" panose="020B0604030504040204" pitchFamily="34" charset="0"/>
                <a:ea typeface="Verdana" panose="020B0604030504040204" pitchFamily="34" charset="0"/>
              </a:rPr>
              <a:t>The Project duration ran from </a:t>
            </a:r>
            <a:r>
              <a:rPr lang="en-GB" sz="2000" b="1" dirty="0">
                <a:latin typeface="Verdana" panose="020B0604030504040204" pitchFamily="34" charset="0"/>
                <a:ea typeface="Verdana" panose="020B0604030504040204" pitchFamily="34" charset="0"/>
              </a:rPr>
              <a:t>September 2016 to August 2019</a:t>
            </a:r>
            <a:endParaRPr lang="en-GB" sz="2000" dirty="0">
              <a:latin typeface="Verdana" panose="020B0604030504040204" pitchFamily="34" charset="0"/>
              <a:ea typeface="Verdana" panose="020B0604030504040204" pitchFamily="34" charset="0"/>
            </a:endParaRPr>
          </a:p>
          <a:p>
            <a:pPr lvl="1">
              <a:buFont typeface="Arial" panose="020B0604020202020204" pitchFamily="34" charset="0"/>
              <a:buChar char="•"/>
            </a:pPr>
            <a:r>
              <a:rPr lang="en-GB" sz="2000" b="1" dirty="0">
                <a:latin typeface="Verdana" panose="020B0604030504040204" pitchFamily="34" charset="0"/>
                <a:ea typeface="Verdana" panose="020B0604030504040204" pitchFamily="34" charset="0"/>
              </a:rPr>
              <a:t>60 students </a:t>
            </a:r>
            <a:r>
              <a:rPr lang="en-GB" sz="2000" dirty="0">
                <a:latin typeface="Verdana" panose="020B0604030504040204" pitchFamily="34" charset="0"/>
                <a:ea typeface="Verdana" panose="020B0604030504040204" pitchFamily="34" charset="0"/>
              </a:rPr>
              <a:t>from the participating universities trained as auditors</a:t>
            </a:r>
          </a:p>
          <a:p>
            <a:pPr lvl="1">
              <a:buFont typeface="Arial" panose="020B0604020202020204" pitchFamily="34" charset="0"/>
              <a:buChar char="•"/>
            </a:pPr>
            <a:r>
              <a:rPr lang="en-GB" sz="2000" dirty="0">
                <a:latin typeface="Verdana" panose="020B0604030504040204" pitchFamily="34" charset="0"/>
                <a:ea typeface="Verdana" panose="020B0604030504040204" pitchFamily="34" charset="0"/>
              </a:rPr>
              <a:t>Participating students received </a:t>
            </a:r>
            <a:r>
              <a:rPr lang="en-GB" sz="2000" b="1" dirty="0">
                <a:latin typeface="Verdana" panose="020B0604030504040204" pitchFamily="34" charset="0"/>
                <a:ea typeface="Verdana" panose="020B0604030504040204" pitchFamily="34" charset="0"/>
              </a:rPr>
              <a:t>ECTS 5 Credit Certificate in Social Responsibility Auditing </a:t>
            </a:r>
            <a:r>
              <a:rPr lang="en-GB" sz="2000" dirty="0">
                <a:latin typeface="Verdana" panose="020B0604030504040204" pitchFamily="34" charset="0"/>
                <a:ea typeface="Verdana" panose="020B0604030504040204" pitchFamily="34" charset="0"/>
              </a:rPr>
              <a:t>(EQF Level 6). </a:t>
            </a:r>
          </a:p>
          <a:p>
            <a:pPr lvl="1">
              <a:buFont typeface="Arial" panose="020B0604020202020204" pitchFamily="34" charset="0"/>
              <a:buChar char="•"/>
            </a:pPr>
            <a:r>
              <a:rPr lang="en-GB" sz="2000" b="1" dirty="0">
                <a:latin typeface="Verdana" panose="020B0604030504040204" pitchFamily="34" charset="0"/>
                <a:ea typeface="Verdana" panose="020B0604030504040204" pitchFamily="34" charset="0"/>
              </a:rPr>
              <a:t>Four pilot</a:t>
            </a:r>
            <a:r>
              <a:rPr lang="en-GB" sz="2000" b="1" dirty="0">
                <a:solidFill>
                  <a:srgbClr val="FF0000"/>
                </a:solidFill>
                <a:latin typeface="Verdana" panose="020B0604030504040204" pitchFamily="34" charset="0"/>
                <a:ea typeface="Verdana" panose="020B0604030504040204" pitchFamily="34" charset="0"/>
              </a:rPr>
              <a:t> </a:t>
            </a:r>
            <a:r>
              <a:rPr lang="en-GB" sz="2000" b="1" dirty="0">
                <a:latin typeface="Verdana" panose="020B0604030504040204" pitchFamily="34" charset="0"/>
                <a:ea typeface="Verdana" panose="020B0604030504040204" pitchFamily="34" charset="0"/>
              </a:rPr>
              <a:t>cross national audits </a:t>
            </a:r>
            <a:r>
              <a:rPr lang="en-GB" sz="2000" dirty="0">
                <a:latin typeface="Verdana" panose="020B0604030504040204" pitchFamily="34" charset="0"/>
                <a:ea typeface="Verdana" panose="020B0604030504040204" pitchFamily="34" charset="0"/>
              </a:rPr>
              <a:t>undertaken (fully funded travel and accommodation for students)</a:t>
            </a:r>
          </a:p>
          <a:p>
            <a:pPr lvl="1">
              <a:buFont typeface="Arial" panose="020B0604020202020204" pitchFamily="34" charset="0"/>
              <a:buChar char="•"/>
            </a:pPr>
            <a:r>
              <a:rPr lang="en-GB" sz="2000" dirty="0">
                <a:latin typeface="Verdana" panose="020B0604030504040204" pitchFamily="34" charset="0"/>
                <a:ea typeface="Verdana" panose="020B0604030504040204" pitchFamily="34" charset="0"/>
              </a:rPr>
              <a:t>Events hosted by partner Universities and ESU in 2019 </a:t>
            </a:r>
            <a:r>
              <a:rPr lang="en-GB" sz="2000" b="1" dirty="0">
                <a:latin typeface="Verdana" panose="020B0604030504040204" pitchFamily="34" charset="0"/>
                <a:ea typeface="Verdana" panose="020B0604030504040204" pitchFamily="34" charset="0"/>
              </a:rPr>
              <a:t>disseminated </a:t>
            </a:r>
            <a:r>
              <a:rPr lang="en-GB" sz="2000" dirty="0">
                <a:latin typeface="Verdana" panose="020B0604030504040204" pitchFamily="34" charset="0"/>
                <a:ea typeface="Verdana" panose="020B0604030504040204" pitchFamily="34" charset="0"/>
              </a:rPr>
              <a:t>the learning outcomes and outputs of the project across the EHEA</a:t>
            </a:r>
          </a:p>
        </p:txBody>
      </p:sp>
    </p:spTree>
    <p:extLst>
      <p:ext uri="{BB962C8B-B14F-4D97-AF65-F5344CB8AC3E}">
        <p14:creationId xmlns:p14="http://schemas.microsoft.com/office/powerpoint/2010/main" val="175994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990656" cy="1143000"/>
          </a:xfrm>
        </p:spPr>
        <p:txBody>
          <a:bodyPr/>
          <a:lstStyle/>
          <a:p>
            <a:r>
              <a:rPr lang="en-GB" dirty="0">
                <a:solidFill>
                  <a:srgbClr val="84B400"/>
                </a:solidFill>
              </a:rPr>
              <a:t>Five main stages of the ESSA Project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4158424"/>
              </p:ext>
            </p:extLst>
          </p:nvPr>
        </p:nvGraphicFramePr>
        <p:xfrm>
          <a:off x="323528" y="1484784"/>
          <a:ext cx="849694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54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32656"/>
            <a:ext cx="7990656" cy="1143000"/>
          </a:xfrm>
        </p:spPr>
        <p:txBody>
          <a:bodyPr/>
          <a:lstStyle/>
          <a:p>
            <a:r>
              <a:rPr lang="en-GB" sz="2800" dirty="0">
                <a:solidFill>
                  <a:srgbClr val="84B400"/>
                </a:solidFill>
              </a:rPr>
              <a:t>Innovative approach to assessment and certification</a:t>
            </a:r>
          </a:p>
        </p:txBody>
      </p:sp>
      <p:sp>
        <p:nvSpPr>
          <p:cNvPr id="5" name="Content Placeholder 4"/>
          <p:cNvSpPr>
            <a:spLocks noGrp="1"/>
          </p:cNvSpPr>
          <p:nvPr>
            <p:ph idx="1"/>
          </p:nvPr>
        </p:nvSpPr>
        <p:spPr>
          <a:xfrm>
            <a:off x="467544" y="1700808"/>
            <a:ext cx="7990656" cy="3657600"/>
          </a:xfrm>
        </p:spPr>
        <p:txBody>
          <a:bodyPr/>
          <a:lstStyle/>
          <a:p>
            <a:r>
              <a:rPr lang="en-GB" sz="2400" dirty="0">
                <a:latin typeface="+mj-lt"/>
              </a:rPr>
              <a:t>Promoting experiential learning</a:t>
            </a:r>
          </a:p>
          <a:p>
            <a:r>
              <a:rPr lang="en-GB" sz="2400" dirty="0">
                <a:latin typeface="+mj-lt"/>
              </a:rPr>
              <a:t>Student-Led Individually Created Course (SLICC) development</a:t>
            </a:r>
          </a:p>
          <a:p>
            <a:r>
              <a:rPr lang="en-GB" sz="2400" dirty="0">
                <a:latin typeface="+mj-lt"/>
              </a:rPr>
              <a:t>Reflective framework for students to develop their own set of personal and professional skills and attributes through this experience</a:t>
            </a:r>
          </a:p>
          <a:p>
            <a:pPr marL="0" indent="0">
              <a:buNone/>
            </a:pPr>
            <a:endParaRPr lang="en-GB" sz="2400" dirty="0">
              <a:latin typeface="+mj-lt"/>
            </a:endParaRPr>
          </a:p>
        </p:txBody>
      </p:sp>
    </p:spTree>
    <p:extLst>
      <p:ext uri="{BB962C8B-B14F-4D97-AF65-F5344CB8AC3E}">
        <p14:creationId xmlns:p14="http://schemas.microsoft.com/office/powerpoint/2010/main" val="335236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196" y="332656"/>
            <a:ext cx="8359346" cy="1080119"/>
          </a:xfrm>
        </p:spPr>
        <p:txBody>
          <a:bodyPr/>
          <a:lstStyle/>
          <a:p>
            <a:r>
              <a:rPr lang="en-GB" dirty="0">
                <a:solidFill>
                  <a:srgbClr val="84B400"/>
                </a:solidFill>
                <a:latin typeface="+mn-lt"/>
              </a:rPr>
              <a:t>Open Educational Resources developed by ESSA </a:t>
            </a:r>
          </a:p>
        </p:txBody>
      </p:sp>
      <p:sp>
        <p:nvSpPr>
          <p:cNvPr id="3" name="Subtitle 2"/>
          <p:cNvSpPr>
            <a:spLocks noGrp="1"/>
          </p:cNvSpPr>
          <p:nvPr>
            <p:ph type="subTitle" idx="1"/>
          </p:nvPr>
        </p:nvSpPr>
        <p:spPr>
          <a:xfrm>
            <a:off x="395536" y="1700808"/>
            <a:ext cx="7920880" cy="3528392"/>
          </a:xfrm>
        </p:spPr>
        <p:txBody>
          <a:bodyPr/>
          <a:lstStyle/>
          <a:p>
            <a:pPr>
              <a:spcAft>
                <a:spcPts val="500"/>
              </a:spcAft>
            </a:pPr>
            <a:r>
              <a:rPr lang="en-GB" sz="2000" b="1" dirty="0">
                <a:latin typeface="+mj-lt"/>
              </a:rPr>
              <a:t>Open Educational Resources (OER) </a:t>
            </a:r>
            <a:r>
              <a:rPr lang="en-GB" sz="2000" dirty="0">
                <a:latin typeface="+mj-lt"/>
              </a:rPr>
              <a:t>have been produced to enable other universities to deliver the project:</a:t>
            </a:r>
          </a:p>
          <a:p>
            <a:pPr marL="800100" lvl="1" indent="-342900" algn="l">
              <a:buFont typeface="Arial" panose="020B0604020202020204" pitchFamily="34" charset="0"/>
              <a:buChar char="•"/>
            </a:pPr>
            <a:r>
              <a:rPr lang="en-GB" sz="2000" dirty="0">
                <a:latin typeface="+mj-lt"/>
              </a:rPr>
              <a:t>Facilitator Training Programme</a:t>
            </a:r>
          </a:p>
          <a:p>
            <a:pPr marL="800100" lvl="1" indent="-342900" algn="l">
              <a:buFont typeface="Arial" panose="020B0604020202020204" pitchFamily="34" charset="0"/>
              <a:buChar char="•"/>
            </a:pPr>
            <a:r>
              <a:rPr lang="en-GB" sz="2000" dirty="0">
                <a:latin typeface="+mj-lt"/>
              </a:rPr>
              <a:t>Student Auditor Training Programme</a:t>
            </a:r>
          </a:p>
          <a:p>
            <a:pPr marL="800100" lvl="1" indent="-342900" algn="l">
              <a:buFont typeface="Arial" panose="020B0604020202020204" pitchFamily="34" charset="0"/>
              <a:buChar char="•"/>
            </a:pPr>
            <a:r>
              <a:rPr lang="en-GB" sz="2000" dirty="0">
                <a:latin typeface="+mj-lt"/>
              </a:rPr>
              <a:t>Audit Manual for use by the trained student auditors of the USR</a:t>
            </a:r>
          </a:p>
          <a:p>
            <a:pPr marL="800100" lvl="1" indent="-342900" algn="l">
              <a:buFont typeface="Arial" panose="020B0604020202020204" pitchFamily="34" charset="0"/>
              <a:buChar char="•"/>
            </a:pPr>
            <a:r>
              <a:rPr lang="en-GB" sz="2000" dirty="0">
                <a:latin typeface="+mj-lt"/>
              </a:rPr>
              <a:t>Framework for the assessment of the learning outcomes</a:t>
            </a:r>
          </a:p>
          <a:p>
            <a:pPr marL="800100" lvl="1" indent="-342900" algn="l">
              <a:buFont typeface="Arial" panose="020B0604020202020204" pitchFamily="34" charset="0"/>
              <a:buChar char="•"/>
            </a:pPr>
            <a:r>
              <a:rPr lang="en-GB" sz="2000" dirty="0">
                <a:latin typeface="+mj-lt"/>
              </a:rPr>
              <a:t>Range of case studies of good practice</a:t>
            </a:r>
          </a:p>
        </p:txBody>
      </p:sp>
    </p:spTree>
    <p:extLst>
      <p:ext uri="{BB962C8B-B14F-4D97-AF65-F5344CB8AC3E}">
        <p14:creationId xmlns:p14="http://schemas.microsoft.com/office/powerpoint/2010/main" val="215747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A-project-PPT-bground2.jpg"/>
          <p:cNvPicPr>
            <a:picLocks noChangeAspect="1"/>
          </p:cNvPicPr>
          <p:nvPr/>
        </p:nvPicPr>
        <p:blipFill>
          <a:blip r:embed="rId2">
            <a:extLst>
              <a:ext uri="{28A0092B-C50C-407E-A947-70E740481C1C}">
                <a14:useLocalDpi xmlns:a14="http://schemas.microsoft.com/office/drawing/2010/main" val="0"/>
              </a:ext>
            </a:extLst>
          </a:blip>
          <a:srcRect t="-12348"/>
          <a:stretch>
            <a:fillRect/>
          </a:stretch>
        </p:blipFill>
        <p:spPr>
          <a:xfrm>
            <a:off x="0" y="-846856"/>
            <a:ext cx="9134856" cy="7704856"/>
          </a:xfrm>
          <a:prstGeom prst="rect">
            <a:avLst/>
          </a:prstGeom>
        </p:spPr>
      </p:pic>
      <p:sp>
        <p:nvSpPr>
          <p:cNvPr id="5" name="Title Placeholder 1"/>
          <p:cNvSpPr txBox="1">
            <a:spLocks/>
          </p:cNvSpPr>
          <p:nvPr/>
        </p:nvSpPr>
        <p:spPr bwMode="auto">
          <a:xfrm>
            <a:off x="452628" y="3192022"/>
            <a:ext cx="8229600" cy="200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lt-LT" sz="3200" b="1" dirty="0">
              <a:solidFill>
                <a:srgbClr val="84BD00"/>
              </a:solidFill>
              <a:latin typeface="Verdana" charset="0"/>
              <a:cs typeface="Verdana" charset="0"/>
            </a:endParaRPr>
          </a:p>
          <a:p>
            <a:pPr eaLnBrk="1" hangingPunct="1"/>
            <a:r>
              <a:rPr lang="en-US" sz="3200" dirty="0">
                <a:solidFill>
                  <a:srgbClr val="84B400"/>
                </a:solidFill>
                <a:latin typeface="Verdana"/>
                <a:ea typeface="ＭＳ Ｐゴシック"/>
                <a:cs typeface="Verdana"/>
              </a:rPr>
              <a:t>UNIT</a:t>
            </a:r>
            <a:r>
              <a:rPr lang="lt-LT" sz="3200" dirty="0">
                <a:solidFill>
                  <a:srgbClr val="84B400"/>
                </a:solidFill>
                <a:latin typeface="Verdana"/>
                <a:ea typeface="ＭＳ Ｐゴシック"/>
                <a:cs typeface="Verdana"/>
              </a:rPr>
              <a:t> 1.</a:t>
            </a:r>
            <a:r>
              <a:rPr lang="en-US" sz="3200">
                <a:solidFill>
                  <a:srgbClr val="84B400"/>
                </a:solidFill>
                <a:latin typeface="Verdana"/>
                <a:ea typeface="ＭＳ Ｐゴシック"/>
                <a:cs typeface="Verdana"/>
              </a:rPr>
              <a:t> Introduction to the project</a:t>
            </a:r>
            <a:r>
              <a:rPr lang="en-US" sz="3200" dirty="0">
                <a:solidFill>
                  <a:srgbClr val="84B400"/>
                </a:solidFill>
                <a:latin typeface="Verdana"/>
                <a:ea typeface="ＭＳ Ｐゴシック"/>
                <a:cs typeface="Verdana"/>
              </a:rPr>
              <a:t> and University Social Responsibility</a:t>
            </a:r>
          </a:p>
        </p:txBody>
      </p:sp>
      <p:sp>
        <p:nvSpPr>
          <p:cNvPr id="6" name="Title Placeholder 1"/>
          <p:cNvSpPr txBox="1">
            <a:spLocks/>
          </p:cNvSpPr>
          <p:nvPr/>
        </p:nvSpPr>
        <p:spPr bwMode="auto">
          <a:xfrm>
            <a:off x="520764" y="5177255"/>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dirty="0">
              <a:latin typeface="Verdana" charset="0"/>
              <a:cs typeface="Verdana" charset="0"/>
            </a:endParaRPr>
          </a:p>
        </p:txBody>
      </p:sp>
      <p:pic>
        <p:nvPicPr>
          <p:cNvPr id="2" name="Picture 1"/>
          <p:cNvPicPr>
            <a:picLocks noChangeAspect="1"/>
          </p:cNvPicPr>
          <p:nvPr/>
        </p:nvPicPr>
        <p:blipFill>
          <a:blip r:embed="rId3"/>
          <a:stretch>
            <a:fillRect/>
          </a:stretch>
        </p:blipFill>
        <p:spPr>
          <a:xfrm>
            <a:off x="6588224" y="6034132"/>
            <a:ext cx="2320318" cy="661183"/>
          </a:xfrm>
          <a:prstGeom prst="rect">
            <a:avLst/>
          </a:prstGeom>
        </p:spPr>
      </p:pic>
    </p:spTree>
    <p:extLst>
      <p:ext uri="{BB962C8B-B14F-4D97-AF65-F5344CB8AC3E}">
        <p14:creationId xmlns:p14="http://schemas.microsoft.com/office/powerpoint/2010/main" val="200925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332656"/>
            <a:ext cx="7918648" cy="1143000"/>
          </a:xfrm>
        </p:spPr>
        <p:txBody>
          <a:bodyPr/>
          <a:lstStyle/>
          <a:p>
            <a:r>
              <a:rPr lang="en-GB" dirty="0">
                <a:solidFill>
                  <a:srgbClr val="84B400"/>
                </a:solidFill>
              </a:rPr>
              <a:t>ESSA’s positive impact on student learning</a:t>
            </a:r>
          </a:p>
        </p:txBody>
      </p:sp>
      <p:sp>
        <p:nvSpPr>
          <p:cNvPr id="5" name="Content Placeholder 4"/>
          <p:cNvSpPr>
            <a:spLocks noGrp="1"/>
          </p:cNvSpPr>
          <p:nvPr>
            <p:ph idx="1"/>
          </p:nvPr>
        </p:nvSpPr>
        <p:spPr>
          <a:xfrm>
            <a:off x="107504" y="1700808"/>
            <a:ext cx="7772400" cy="3657600"/>
          </a:xfrm>
        </p:spPr>
        <p:txBody>
          <a:bodyPr/>
          <a:lstStyle/>
          <a:p>
            <a:pPr lvl="1">
              <a:buFont typeface="Arial" panose="020B0604020202020204" pitchFamily="34" charset="0"/>
              <a:buChar char="•"/>
            </a:pPr>
            <a:r>
              <a:rPr lang="en-GB" dirty="0">
                <a:latin typeface="+mj-lt"/>
              </a:rPr>
              <a:t>Focus on experiential learning</a:t>
            </a:r>
          </a:p>
          <a:p>
            <a:pPr lvl="1">
              <a:buFont typeface="Arial" panose="020B0604020202020204" pitchFamily="34" charset="0"/>
              <a:buChar char="•"/>
            </a:pPr>
            <a:r>
              <a:rPr lang="en-GB" dirty="0">
                <a:latin typeface="+mj-lt"/>
              </a:rPr>
              <a:t>Developing key graduate attributes and employability skills</a:t>
            </a:r>
          </a:p>
          <a:p>
            <a:pPr lvl="1">
              <a:buFont typeface="Arial" panose="020B0604020202020204" pitchFamily="34" charset="0"/>
              <a:buChar char="•"/>
            </a:pPr>
            <a:r>
              <a:rPr lang="en-GB" dirty="0">
                <a:latin typeface="+mj-lt"/>
              </a:rPr>
              <a:t>Attaining a 5 ECTS Certificate in Social Responsibility Auditing</a:t>
            </a:r>
          </a:p>
          <a:p>
            <a:pPr lvl="1">
              <a:buFont typeface="Arial" panose="020B0604020202020204" pitchFamily="34" charset="0"/>
              <a:buChar char="•"/>
            </a:pPr>
            <a:r>
              <a:rPr lang="en-GB" dirty="0">
                <a:latin typeface="+mj-lt"/>
              </a:rPr>
              <a:t>Understanding of how social responsibility is implemented in universities</a:t>
            </a:r>
          </a:p>
          <a:p>
            <a:pPr lvl="1">
              <a:buFont typeface="Arial" panose="020B0604020202020204" pitchFamily="34" charset="0"/>
              <a:buChar char="•"/>
            </a:pPr>
            <a:r>
              <a:rPr lang="en-GB" dirty="0">
                <a:latin typeface="+mj-lt"/>
              </a:rPr>
              <a:t>Social mobility opportunities</a:t>
            </a:r>
          </a:p>
          <a:p>
            <a:pPr lvl="1"/>
            <a:endParaRPr lang="en-GB" sz="2000" dirty="0">
              <a:latin typeface="+mj-lt"/>
            </a:endParaRPr>
          </a:p>
          <a:p>
            <a:pPr lvl="1"/>
            <a:endParaRPr lang="en-GB" sz="2000" dirty="0">
              <a:latin typeface="+mj-lt"/>
            </a:endParaRPr>
          </a:p>
          <a:p>
            <a:pPr lvl="1"/>
            <a:endParaRPr lang="en-GB" sz="2000" dirty="0">
              <a:latin typeface="+mj-lt"/>
            </a:endParaRPr>
          </a:p>
          <a:p>
            <a:pPr lvl="1">
              <a:buFont typeface="Arial" panose="020B0604020202020204" pitchFamily="34" charset="0"/>
              <a:buChar char="•"/>
            </a:pPr>
            <a:endParaRPr lang="en-GB" sz="2000" dirty="0">
              <a:latin typeface="+mj-lt"/>
            </a:endParaRPr>
          </a:p>
        </p:txBody>
      </p:sp>
    </p:spTree>
    <p:extLst>
      <p:ext uri="{BB962C8B-B14F-4D97-AF65-F5344CB8AC3E}">
        <p14:creationId xmlns:p14="http://schemas.microsoft.com/office/powerpoint/2010/main" val="37368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918648" cy="1143000"/>
          </a:xfrm>
        </p:spPr>
        <p:txBody>
          <a:bodyPr/>
          <a:lstStyle/>
          <a:p>
            <a:r>
              <a:rPr lang="en-GB" dirty="0">
                <a:solidFill>
                  <a:srgbClr val="84B400"/>
                </a:solidFill>
              </a:rPr>
              <a:t>The project’s positive impact on the university sector</a:t>
            </a:r>
          </a:p>
        </p:txBody>
      </p:sp>
      <p:sp>
        <p:nvSpPr>
          <p:cNvPr id="4" name="Content Placeholder 3"/>
          <p:cNvSpPr>
            <a:spLocks noGrp="1"/>
          </p:cNvSpPr>
          <p:nvPr>
            <p:ph idx="1"/>
          </p:nvPr>
        </p:nvSpPr>
        <p:spPr>
          <a:xfrm>
            <a:off x="396068" y="1600200"/>
            <a:ext cx="8062664" cy="3657600"/>
          </a:xfrm>
        </p:spPr>
        <p:txBody>
          <a:bodyPr/>
          <a:lstStyle/>
          <a:p>
            <a:pPr marL="0" indent="0">
              <a:spcAft>
                <a:spcPts val="500"/>
              </a:spcAft>
              <a:buNone/>
            </a:pPr>
            <a:r>
              <a:rPr lang="en-GB" sz="2400" dirty="0">
                <a:latin typeface="+mj-lt"/>
              </a:rPr>
              <a:t>Sharing </a:t>
            </a:r>
            <a:r>
              <a:rPr lang="en-GB" sz="2400" b="1" dirty="0">
                <a:latin typeface="+mj-lt"/>
              </a:rPr>
              <a:t>interesting practice </a:t>
            </a:r>
            <a:r>
              <a:rPr lang="en-GB" sz="2400" dirty="0">
                <a:latin typeface="+mj-lt"/>
              </a:rPr>
              <a:t>and </a:t>
            </a:r>
            <a:r>
              <a:rPr lang="en-GB" sz="2400" b="1" dirty="0">
                <a:latin typeface="+mj-lt"/>
              </a:rPr>
              <a:t>promoting knowledge exchange:</a:t>
            </a:r>
            <a:endParaRPr lang="en-GB" sz="2400" dirty="0">
              <a:latin typeface="+mj-lt"/>
            </a:endParaRPr>
          </a:p>
          <a:p>
            <a:pPr lvl="1">
              <a:buFont typeface="Arial" panose="020B0604020202020204" pitchFamily="34" charset="0"/>
              <a:buChar char="•"/>
            </a:pPr>
            <a:r>
              <a:rPr lang="en-GB" dirty="0">
                <a:latin typeface="+mj-lt"/>
              </a:rPr>
              <a:t>Identifying case studies of good practice from audits and sector-wide</a:t>
            </a:r>
          </a:p>
          <a:p>
            <a:pPr lvl="1">
              <a:buFont typeface="Arial" panose="020B0604020202020204" pitchFamily="34" charset="0"/>
              <a:buChar char="•"/>
            </a:pPr>
            <a:r>
              <a:rPr lang="en-GB" dirty="0">
                <a:latin typeface="+mj-lt"/>
              </a:rPr>
              <a:t>Dissemination to external audience</a:t>
            </a:r>
          </a:p>
          <a:p>
            <a:pPr lvl="2">
              <a:buFont typeface="Arial" panose="020B0604020202020204" pitchFamily="34" charset="0"/>
              <a:buChar char="•"/>
            </a:pPr>
            <a:r>
              <a:rPr lang="en-GB" sz="2400" dirty="0">
                <a:latin typeface="+mj-lt"/>
              </a:rPr>
              <a:t>Public website and social media channels</a:t>
            </a:r>
          </a:p>
          <a:p>
            <a:pPr lvl="2">
              <a:buFont typeface="Arial" panose="020B0604020202020204" pitchFamily="34" charset="0"/>
              <a:buChar char="•"/>
            </a:pPr>
            <a:r>
              <a:rPr lang="en-GB" sz="2400" dirty="0">
                <a:latin typeface="+mj-lt"/>
              </a:rPr>
              <a:t>End of project multiplier events</a:t>
            </a:r>
          </a:p>
          <a:p>
            <a:pPr lvl="2">
              <a:buFont typeface="Arial" panose="020B0604020202020204" pitchFamily="34" charset="0"/>
              <a:buChar char="•"/>
            </a:pPr>
            <a:r>
              <a:rPr lang="en-GB" sz="2400" dirty="0">
                <a:latin typeface="+mj-lt"/>
              </a:rPr>
              <a:t>Academic papers and events</a:t>
            </a:r>
          </a:p>
        </p:txBody>
      </p:sp>
    </p:spTree>
    <p:extLst>
      <p:ext uri="{BB962C8B-B14F-4D97-AF65-F5344CB8AC3E}">
        <p14:creationId xmlns:p14="http://schemas.microsoft.com/office/powerpoint/2010/main" val="388640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sz="3600" dirty="0" err="1">
                <a:solidFill>
                  <a:srgbClr val="84B400"/>
                </a:solidFill>
              </a:rPr>
              <a:t>How</a:t>
            </a:r>
            <a:r>
              <a:rPr lang="lt-LT" sz="3600" dirty="0">
                <a:solidFill>
                  <a:srgbClr val="84B400"/>
                </a:solidFill>
              </a:rPr>
              <a:t> </a:t>
            </a:r>
            <a:r>
              <a:rPr lang="lt-LT" sz="3600" dirty="0" err="1">
                <a:solidFill>
                  <a:srgbClr val="84B400"/>
                </a:solidFill>
              </a:rPr>
              <a:t>will</a:t>
            </a:r>
            <a:r>
              <a:rPr lang="lt-LT" sz="3600" dirty="0">
                <a:solidFill>
                  <a:srgbClr val="84B400"/>
                </a:solidFill>
              </a:rPr>
              <a:t> </a:t>
            </a:r>
            <a:r>
              <a:rPr lang="lt-LT" sz="3600" dirty="0" err="1">
                <a:solidFill>
                  <a:srgbClr val="84B400"/>
                </a:solidFill>
              </a:rPr>
              <a:t>you</a:t>
            </a:r>
            <a:r>
              <a:rPr lang="lt-LT" sz="3600" dirty="0">
                <a:solidFill>
                  <a:srgbClr val="84B400"/>
                </a:solidFill>
              </a:rPr>
              <a:t> be </a:t>
            </a:r>
            <a:r>
              <a:rPr lang="lt-LT" sz="3600" dirty="0" err="1">
                <a:solidFill>
                  <a:srgbClr val="84B400"/>
                </a:solidFill>
              </a:rPr>
              <a:t>assessed</a:t>
            </a:r>
            <a:r>
              <a:rPr lang="lt-LT" sz="3600" dirty="0">
                <a:solidFill>
                  <a:srgbClr val="84B400"/>
                </a:solidFill>
              </a:rPr>
              <a:t>?</a:t>
            </a:r>
          </a:p>
        </p:txBody>
      </p:sp>
      <p:sp>
        <p:nvSpPr>
          <p:cNvPr id="3" name="Subtitle 2"/>
          <p:cNvSpPr>
            <a:spLocks noGrp="1"/>
          </p:cNvSpPr>
          <p:nvPr>
            <p:ph type="subTitle" idx="1"/>
          </p:nvPr>
        </p:nvSpPr>
        <p:spPr>
          <a:xfrm>
            <a:off x="467544" y="1628800"/>
            <a:ext cx="7988300" cy="4176464"/>
          </a:xfrm>
        </p:spPr>
        <p:txBody>
          <a:bodyPr/>
          <a:lstStyle/>
          <a:p>
            <a:r>
              <a:rPr lang="en-US" dirty="0" err="1">
                <a:latin typeface="+mj-lt"/>
                <a:cs typeface="Calibri" panose="020F0502020204030204" pitchFamily="34" charset="0"/>
              </a:rPr>
              <a:t>Yo</a:t>
            </a:r>
            <a:r>
              <a:rPr lang="lt-LT" dirty="0">
                <a:latin typeface="+mj-lt"/>
                <a:cs typeface="Calibri" panose="020F0502020204030204" pitchFamily="34" charset="0"/>
              </a:rPr>
              <a:t>u </a:t>
            </a:r>
            <a:r>
              <a:rPr lang="lt-LT" dirty="0" err="1">
                <a:latin typeface="+mj-lt"/>
                <a:cs typeface="Calibri" panose="020F0502020204030204" pitchFamily="34" charset="0"/>
              </a:rPr>
              <a:t>will</a:t>
            </a:r>
            <a:r>
              <a:rPr lang="lt-LT" dirty="0">
                <a:latin typeface="+mj-lt"/>
                <a:cs typeface="Calibri" panose="020F0502020204030204" pitchFamily="34" charset="0"/>
              </a:rPr>
              <a:t> be</a:t>
            </a:r>
            <a:r>
              <a:rPr lang="en-GB" dirty="0">
                <a:latin typeface="+mj-lt"/>
                <a:cs typeface="Calibri" panose="020F0502020204030204" pitchFamily="34" charset="0"/>
              </a:rPr>
              <a:t> awarded a Level 6 EQF Certificate in Social Responsibility Auditing following satisfactory completion of:</a:t>
            </a:r>
          </a:p>
          <a:p>
            <a:pPr marL="342900" lvl="0" indent="-342900">
              <a:buFont typeface="Arial" panose="020B0604020202020204" pitchFamily="34" charset="0"/>
              <a:buChar char="•"/>
            </a:pPr>
            <a:r>
              <a:rPr lang="en-GB" dirty="0">
                <a:latin typeface="+mj-lt"/>
                <a:cs typeface="Calibri" panose="020F0502020204030204" pitchFamily="34" charset="0"/>
              </a:rPr>
              <a:t>the training</a:t>
            </a:r>
            <a:endParaRPr lang="lt-LT" dirty="0">
              <a:latin typeface="+mj-lt"/>
              <a:cs typeface="Calibri" panose="020F0502020204030204" pitchFamily="34" charset="0"/>
            </a:endParaRPr>
          </a:p>
          <a:p>
            <a:pPr marL="342900" lvl="0" indent="-342900">
              <a:buFont typeface="Arial" panose="020B0604020202020204" pitchFamily="34" charset="0"/>
              <a:buChar char="•"/>
            </a:pPr>
            <a:r>
              <a:rPr lang="en-GB" dirty="0">
                <a:latin typeface="+mj-lt"/>
                <a:cs typeface="Calibri" panose="020F0502020204030204" pitchFamily="34" charset="0"/>
              </a:rPr>
              <a:t>the linked audit</a:t>
            </a:r>
            <a:endParaRPr lang="lt-LT" dirty="0">
              <a:latin typeface="+mj-lt"/>
              <a:cs typeface="Calibri" panose="020F0502020204030204" pitchFamily="34" charset="0"/>
            </a:endParaRPr>
          </a:p>
          <a:p>
            <a:pPr marL="342900" lvl="0" indent="-342900">
              <a:buFont typeface="Arial" panose="020B0604020202020204" pitchFamily="34" charset="0"/>
              <a:buChar char="•"/>
            </a:pPr>
            <a:r>
              <a:rPr lang="en-GB" dirty="0">
                <a:latin typeface="+mj-lt"/>
                <a:cs typeface="Calibri" panose="020F0502020204030204" pitchFamily="34" charset="0"/>
              </a:rPr>
              <a:t>the assessment requirements by means of production of individual e-portfolio of evidence of learning</a:t>
            </a:r>
            <a:endParaRPr lang="lt-LT" dirty="0">
              <a:latin typeface="+mj-lt"/>
              <a:cs typeface="Calibri" panose="020F0502020204030204" pitchFamily="34" charset="0"/>
            </a:endParaRPr>
          </a:p>
          <a:p>
            <a:endParaRPr lang="lt-LT" sz="2000" dirty="0">
              <a:latin typeface="+mj-lt"/>
            </a:endParaRPr>
          </a:p>
        </p:txBody>
      </p:sp>
    </p:spTree>
    <p:extLst>
      <p:ext uri="{BB962C8B-B14F-4D97-AF65-F5344CB8AC3E}">
        <p14:creationId xmlns:p14="http://schemas.microsoft.com/office/powerpoint/2010/main" val="121125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990656" cy="1143000"/>
          </a:xfrm>
        </p:spPr>
        <p:txBody>
          <a:bodyPr/>
          <a:lstStyle/>
          <a:p>
            <a:r>
              <a:rPr lang="en-GB" dirty="0">
                <a:solidFill>
                  <a:srgbClr val="84B400"/>
                </a:solidFill>
              </a:rPr>
              <a:t>Student Auditor Training Programme</a:t>
            </a:r>
          </a:p>
        </p:txBody>
      </p:sp>
      <p:sp>
        <p:nvSpPr>
          <p:cNvPr id="3" name="Content Placeholder 2"/>
          <p:cNvSpPr>
            <a:spLocks noGrp="1"/>
          </p:cNvSpPr>
          <p:nvPr>
            <p:ph idx="1"/>
          </p:nvPr>
        </p:nvSpPr>
        <p:spPr>
          <a:xfrm>
            <a:off x="460283" y="1600200"/>
            <a:ext cx="7772400" cy="3657600"/>
          </a:xfrm>
        </p:spPr>
        <p:txBody>
          <a:bodyPr/>
          <a:lstStyle/>
          <a:p>
            <a:r>
              <a:rPr lang="lt-LT" sz="2400" dirty="0" err="1">
                <a:latin typeface="+mj-lt"/>
              </a:rPr>
              <a:t>Will</a:t>
            </a:r>
            <a:r>
              <a:rPr lang="en-GB" sz="2400" dirty="0">
                <a:latin typeface="+mj-lt"/>
              </a:rPr>
              <a:t> provide you with the necessary skills and knowledge </a:t>
            </a:r>
            <a:r>
              <a:rPr lang="en-GB" sz="2400" dirty="0" err="1">
                <a:latin typeface="+mj-lt"/>
              </a:rPr>
              <a:t>enabl</a:t>
            </a:r>
            <a:r>
              <a:rPr lang="lt-LT" sz="2400" dirty="0" err="1">
                <a:latin typeface="+mj-lt"/>
              </a:rPr>
              <a:t>ing</a:t>
            </a:r>
            <a:r>
              <a:rPr lang="en-GB" sz="2400" dirty="0">
                <a:latin typeface="+mj-lt"/>
              </a:rPr>
              <a:t> you to support and undertake a social responsibility audit</a:t>
            </a:r>
          </a:p>
          <a:p>
            <a:r>
              <a:rPr lang="lt-LT" sz="2400" dirty="0" err="1">
                <a:latin typeface="+mj-lt"/>
              </a:rPr>
              <a:t>Will</a:t>
            </a:r>
            <a:r>
              <a:rPr lang="lt-LT" sz="2400" dirty="0">
                <a:latin typeface="+mj-lt"/>
              </a:rPr>
              <a:t> c</a:t>
            </a:r>
            <a:r>
              <a:rPr lang="en-GB" sz="2400" dirty="0" err="1">
                <a:latin typeface="+mj-lt"/>
              </a:rPr>
              <a:t>ontribut</a:t>
            </a:r>
            <a:r>
              <a:rPr lang="lt-LT" sz="2400" dirty="0">
                <a:latin typeface="+mj-lt"/>
              </a:rPr>
              <a:t>e</a:t>
            </a:r>
            <a:r>
              <a:rPr lang="en-GB" sz="2400" dirty="0">
                <a:latin typeface="+mj-lt"/>
              </a:rPr>
              <a:t> towards </a:t>
            </a:r>
            <a:r>
              <a:rPr lang="lt-LT" sz="2400" dirty="0" err="1">
                <a:latin typeface="+mj-lt"/>
              </a:rPr>
              <a:t>your</a:t>
            </a:r>
            <a:r>
              <a:rPr lang="lt-LT" sz="2400" dirty="0">
                <a:latin typeface="+mj-lt"/>
              </a:rPr>
              <a:t>, </a:t>
            </a:r>
            <a:r>
              <a:rPr lang="lt-LT" sz="2400" dirty="0" err="1">
                <a:latin typeface="+mj-lt"/>
              </a:rPr>
              <a:t>as</a:t>
            </a:r>
            <a:r>
              <a:rPr lang="lt-LT" sz="2400" dirty="0">
                <a:latin typeface="+mj-lt"/>
              </a:rPr>
              <a:t> a</a:t>
            </a:r>
            <a:r>
              <a:rPr lang="en-GB" sz="2400" dirty="0">
                <a:latin typeface="+mj-lt"/>
              </a:rPr>
              <a:t> student auditor</a:t>
            </a:r>
            <a:r>
              <a:rPr lang="lt-LT" sz="2400" dirty="0">
                <a:latin typeface="+mj-lt"/>
              </a:rPr>
              <a:t>,</a:t>
            </a:r>
            <a:r>
              <a:rPr lang="en-GB" sz="2400" dirty="0">
                <a:latin typeface="+mj-lt"/>
              </a:rPr>
              <a:t> positive experience</a:t>
            </a:r>
          </a:p>
          <a:p>
            <a:r>
              <a:rPr lang="lt-LT" sz="2400" dirty="0" err="1">
                <a:latin typeface="+mj-lt"/>
              </a:rPr>
              <a:t>Will</a:t>
            </a:r>
            <a:r>
              <a:rPr lang="lt-LT" sz="2400" dirty="0">
                <a:latin typeface="+mj-lt"/>
              </a:rPr>
              <a:t> </a:t>
            </a:r>
            <a:r>
              <a:rPr lang="lt-LT" sz="2400" dirty="0" err="1">
                <a:latin typeface="+mj-lt"/>
              </a:rPr>
              <a:t>help</a:t>
            </a:r>
            <a:r>
              <a:rPr lang="lt-LT" sz="2400" dirty="0">
                <a:latin typeface="+mj-lt"/>
              </a:rPr>
              <a:t> </a:t>
            </a:r>
            <a:r>
              <a:rPr lang="lt-LT" sz="2400" dirty="0" err="1">
                <a:latin typeface="+mj-lt"/>
              </a:rPr>
              <a:t>you</a:t>
            </a:r>
            <a:r>
              <a:rPr lang="lt-LT" sz="2400" dirty="0">
                <a:latin typeface="+mj-lt"/>
              </a:rPr>
              <a:t> </a:t>
            </a:r>
            <a:r>
              <a:rPr lang="lt-LT" sz="2400" dirty="0" err="1">
                <a:latin typeface="+mj-lt"/>
              </a:rPr>
              <a:t>learn</a:t>
            </a:r>
            <a:r>
              <a:rPr lang="lt-LT" sz="2400" dirty="0">
                <a:latin typeface="+mj-lt"/>
              </a:rPr>
              <a:t> </a:t>
            </a:r>
            <a:r>
              <a:rPr lang="lt-LT" sz="2400" dirty="0" err="1">
                <a:latin typeface="+mj-lt"/>
              </a:rPr>
              <a:t>and</a:t>
            </a:r>
            <a:r>
              <a:rPr lang="lt-LT" sz="2400" dirty="0">
                <a:latin typeface="+mj-lt"/>
              </a:rPr>
              <a:t> </a:t>
            </a:r>
            <a:r>
              <a:rPr lang="lt-LT" sz="2400" dirty="0" err="1">
                <a:latin typeface="+mj-lt"/>
              </a:rPr>
              <a:t>experience</a:t>
            </a:r>
            <a:r>
              <a:rPr lang="en-GB" sz="2400" dirty="0">
                <a:latin typeface="+mj-lt"/>
              </a:rPr>
              <a:t> experiential learning</a:t>
            </a:r>
          </a:p>
        </p:txBody>
      </p:sp>
    </p:spTree>
    <p:extLst>
      <p:ext uri="{BB962C8B-B14F-4D97-AF65-F5344CB8AC3E}">
        <p14:creationId xmlns:p14="http://schemas.microsoft.com/office/powerpoint/2010/main" val="88649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846" y="332655"/>
            <a:ext cx="8350696" cy="1008113"/>
          </a:xfrm>
        </p:spPr>
        <p:txBody>
          <a:bodyPr/>
          <a:lstStyle/>
          <a:p>
            <a:r>
              <a:rPr lang="lt-LT" sz="2800" dirty="0">
                <a:solidFill>
                  <a:srgbClr val="84B400"/>
                </a:solidFill>
              </a:rPr>
              <a:t>You are </a:t>
            </a:r>
            <a:r>
              <a:rPr lang="en-GB" sz="2800" dirty="0">
                <a:solidFill>
                  <a:srgbClr val="84B400"/>
                </a:solidFill>
              </a:rPr>
              <a:t>becoming auditors of </a:t>
            </a:r>
            <a:r>
              <a:rPr lang="lt-LT" sz="2800" dirty="0">
                <a:solidFill>
                  <a:srgbClr val="84B400"/>
                </a:solidFill>
              </a:rPr>
              <a:t>U</a:t>
            </a:r>
            <a:r>
              <a:rPr lang="en-US" sz="2800" dirty="0" err="1">
                <a:solidFill>
                  <a:srgbClr val="84B400"/>
                </a:solidFill>
              </a:rPr>
              <a:t>niversity</a:t>
            </a:r>
            <a:r>
              <a:rPr lang="en-US" sz="2800" dirty="0">
                <a:solidFill>
                  <a:srgbClr val="84B400"/>
                </a:solidFill>
              </a:rPr>
              <a:t> </a:t>
            </a:r>
            <a:r>
              <a:rPr lang="lt-LT" sz="2800" dirty="0">
                <a:solidFill>
                  <a:srgbClr val="84B400"/>
                </a:solidFill>
              </a:rPr>
              <a:t>S</a:t>
            </a:r>
            <a:r>
              <a:rPr lang="en-US" sz="2800" dirty="0" err="1">
                <a:solidFill>
                  <a:srgbClr val="84B400"/>
                </a:solidFill>
              </a:rPr>
              <a:t>ocial</a:t>
            </a:r>
            <a:r>
              <a:rPr lang="en-US" sz="2800" dirty="0">
                <a:solidFill>
                  <a:srgbClr val="84B400"/>
                </a:solidFill>
              </a:rPr>
              <a:t> </a:t>
            </a:r>
            <a:r>
              <a:rPr lang="lt-LT" sz="2800" dirty="0">
                <a:solidFill>
                  <a:srgbClr val="84B400"/>
                </a:solidFill>
              </a:rPr>
              <a:t>R</a:t>
            </a:r>
            <a:r>
              <a:rPr lang="en-US" sz="2800" dirty="0" err="1">
                <a:solidFill>
                  <a:srgbClr val="84B400"/>
                </a:solidFill>
              </a:rPr>
              <a:t>esponsibility</a:t>
            </a:r>
            <a:br>
              <a:rPr lang="lt-LT" sz="2800" dirty="0">
                <a:solidFill>
                  <a:srgbClr val="84B400"/>
                </a:solidFill>
              </a:rPr>
            </a:br>
            <a:endParaRPr lang="lt-LT" sz="2800" dirty="0">
              <a:solidFill>
                <a:srgbClr val="84B4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640" y="2453640"/>
            <a:ext cx="3063592" cy="30635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the key tasks for you?</a:t>
            </a:r>
            <a:endParaRPr lang="lt-LT" dirty="0"/>
          </a:p>
        </p:txBody>
      </p:sp>
      <p:sp>
        <p:nvSpPr>
          <p:cNvPr id="3" name="Subtitle 2"/>
          <p:cNvSpPr>
            <a:spLocks noGrp="1"/>
          </p:cNvSpPr>
          <p:nvPr>
            <p:ph type="subTitle" idx="1"/>
          </p:nvPr>
        </p:nvSpPr>
        <p:spPr>
          <a:xfrm>
            <a:off x="539552" y="1556792"/>
            <a:ext cx="8208912" cy="3960440"/>
          </a:xfrm>
        </p:spPr>
        <p:txBody>
          <a:bodyPr/>
          <a:lstStyle/>
          <a:p>
            <a:pPr marL="342900" indent="-342900">
              <a:buFont typeface="Arial" panose="020B0604020202020204" pitchFamily="34" charset="0"/>
              <a:buChar char="•"/>
            </a:pPr>
            <a:r>
              <a:rPr lang="en-US" sz="2000" dirty="0"/>
              <a:t>Complete student auditor training</a:t>
            </a:r>
          </a:p>
          <a:p>
            <a:pPr marL="342900" indent="-342900">
              <a:buFont typeface="Arial" panose="020B0604020202020204" pitchFamily="34" charset="0"/>
              <a:buChar char="•"/>
            </a:pPr>
            <a:r>
              <a:rPr lang="en-US" sz="2000" dirty="0"/>
              <a:t>Audit:</a:t>
            </a:r>
          </a:p>
          <a:p>
            <a:pPr marL="800100" lvl="1" indent="-342900" algn="l">
              <a:buFont typeface="Arial" panose="020B0604020202020204" pitchFamily="34" charset="0"/>
              <a:buChar char="•"/>
            </a:pPr>
            <a:r>
              <a:rPr lang="en-US" sz="2000" dirty="0"/>
              <a:t>Review documentary evidence</a:t>
            </a:r>
          </a:p>
          <a:p>
            <a:pPr marL="800100" lvl="1" indent="-342900" algn="l">
              <a:buFont typeface="Arial" panose="020B0604020202020204" pitchFamily="34" charset="0"/>
              <a:buChar char="•"/>
            </a:pPr>
            <a:r>
              <a:rPr lang="en-US" sz="2000" dirty="0"/>
              <a:t>Interview key stakeholders</a:t>
            </a:r>
          </a:p>
          <a:p>
            <a:pPr marL="800100" lvl="1" indent="-342900" algn="l">
              <a:buFont typeface="Arial" panose="020B0604020202020204" pitchFamily="34" charset="0"/>
              <a:buChar char="•"/>
            </a:pPr>
            <a:r>
              <a:rPr lang="en-US" sz="2000" dirty="0"/>
              <a:t>Facilitate focus groups</a:t>
            </a:r>
          </a:p>
          <a:p>
            <a:pPr marL="800100" lvl="1" indent="-342900" algn="l">
              <a:buFont typeface="Arial" panose="020B0604020202020204" pitchFamily="34" charset="0"/>
              <a:buChar char="•"/>
            </a:pPr>
            <a:r>
              <a:rPr lang="en-US" sz="2000" dirty="0"/>
              <a:t>Provide observations and recommendations </a:t>
            </a:r>
          </a:p>
          <a:p>
            <a:pPr marL="800100" lvl="1" indent="-342900" algn="l">
              <a:buFont typeface="Arial" panose="020B0604020202020204" pitchFamily="34" charset="0"/>
              <a:buChar char="•"/>
            </a:pPr>
            <a:r>
              <a:rPr lang="en-US" sz="2000" dirty="0"/>
              <a:t>Contribute to audit report for institution</a:t>
            </a:r>
          </a:p>
          <a:p>
            <a:pPr marL="342900" indent="-342900">
              <a:buFont typeface="Arial" panose="020B0604020202020204" pitchFamily="34" charset="0"/>
              <a:buChar char="•"/>
            </a:pPr>
            <a:r>
              <a:rPr lang="en-US" sz="2000" dirty="0"/>
              <a:t>Self-reflective learning for the course &amp; monitoring and evaluation activities</a:t>
            </a:r>
          </a:p>
          <a:p>
            <a:endParaRPr lang="lt-LT" sz="2000" dirty="0"/>
          </a:p>
        </p:txBody>
      </p:sp>
    </p:spTree>
    <p:extLst>
      <p:ext uri="{BB962C8B-B14F-4D97-AF65-F5344CB8AC3E}">
        <p14:creationId xmlns:p14="http://schemas.microsoft.com/office/powerpoint/2010/main" val="93467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92D050"/>
                </a:solidFill>
                <a:latin typeface="Calibri" panose="020F0502020204030204" pitchFamily="34" charset="0"/>
              </a:rPr>
              <a:t>Questions?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916832"/>
            <a:ext cx="4647780" cy="2824978"/>
          </a:xfrm>
        </p:spPr>
      </p:pic>
    </p:spTree>
    <p:extLst>
      <p:ext uri="{BB962C8B-B14F-4D97-AF65-F5344CB8AC3E}">
        <p14:creationId xmlns:p14="http://schemas.microsoft.com/office/powerpoint/2010/main" val="2349990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475656" y="2003612"/>
            <a:ext cx="5688632" cy="1008111"/>
          </a:xfrm>
        </p:spPr>
        <p:txBody>
          <a:bodyPr/>
          <a:lstStyle/>
          <a:p>
            <a:pPr algn="ctr"/>
            <a:r>
              <a:rPr lang="en-US" dirty="0">
                <a:solidFill>
                  <a:schemeClr val="bg1"/>
                </a:solidFill>
              </a:rPr>
              <a:t>University Social Responsibility (USR)</a:t>
            </a:r>
          </a:p>
        </p:txBody>
      </p:sp>
    </p:spTree>
    <p:extLst>
      <p:ext uri="{BB962C8B-B14F-4D97-AF65-F5344CB8AC3E}">
        <p14:creationId xmlns:p14="http://schemas.microsoft.com/office/powerpoint/2010/main" val="2240122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solidFill>
                  <a:srgbClr val="92D050"/>
                </a:solidFill>
              </a:rPr>
              <a:t>What is USR? General concepts</a:t>
            </a:r>
          </a:p>
        </p:txBody>
      </p:sp>
      <p:pic>
        <p:nvPicPr>
          <p:cNvPr id="5" name="Picture 4"/>
          <p:cNvPicPr>
            <a:picLocks noChangeAspect="1"/>
          </p:cNvPicPr>
          <p:nvPr/>
        </p:nvPicPr>
        <p:blipFill>
          <a:blip r:embed="rId3"/>
          <a:srcRect t="19620"/>
          <a:stretch>
            <a:fillRect/>
          </a:stretch>
        </p:blipFill>
        <p:spPr>
          <a:xfrm>
            <a:off x="2627783" y="2692104"/>
            <a:ext cx="5883136" cy="3257176"/>
          </a:xfrm>
          <a:prstGeom prst="rect">
            <a:avLst/>
          </a:prstGeom>
        </p:spPr>
      </p:pic>
      <p:sp>
        <p:nvSpPr>
          <p:cNvPr id="3" name="TextBox 2"/>
          <p:cNvSpPr txBox="1"/>
          <p:nvPr/>
        </p:nvSpPr>
        <p:spPr>
          <a:xfrm>
            <a:off x="611560" y="2060848"/>
            <a:ext cx="7200800" cy="369332"/>
          </a:xfrm>
          <a:prstGeom prst="rect">
            <a:avLst/>
          </a:prstGeom>
          <a:noFill/>
        </p:spPr>
        <p:txBody>
          <a:bodyPr wrap="square" rtlCol="0">
            <a:spAutoFit/>
          </a:bodyPr>
          <a:lstStyle/>
          <a:p>
            <a:r>
              <a:rPr lang="en-US" sz="1800" b="1" dirty="0"/>
              <a:t>	Video: </a:t>
            </a:r>
            <a:r>
              <a:rPr lang="en-US" sz="1800" b="1" dirty="0">
                <a:hlinkClick r:id="rId4"/>
              </a:rPr>
              <a:t>University Social Responsibility</a:t>
            </a:r>
            <a:endParaRPr lang="lt-LT" sz="1800" dirty="0"/>
          </a:p>
        </p:txBody>
      </p:sp>
    </p:spTree>
    <p:extLst>
      <p:ext uri="{BB962C8B-B14F-4D97-AF65-F5344CB8AC3E}">
        <p14:creationId xmlns:p14="http://schemas.microsoft.com/office/powerpoint/2010/main" val="137095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32656"/>
            <a:ext cx="7990656" cy="1143000"/>
          </a:xfrm>
        </p:spPr>
        <p:txBody>
          <a:bodyPr/>
          <a:lstStyle/>
          <a:p>
            <a:r>
              <a:rPr lang="en-GB" dirty="0">
                <a:solidFill>
                  <a:srgbClr val="84B400"/>
                </a:solidFill>
              </a:rPr>
              <a:t>USR is about making a difference </a:t>
            </a:r>
          </a:p>
        </p:txBody>
      </p:sp>
      <p:sp>
        <p:nvSpPr>
          <p:cNvPr id="5" name="Content Placeholder 4"/>
          <p:cNvSpPr>
            <a:spLocks noGrp="1"/>
          </p:cNvSpPr>
          <p:nvPr>
            <p:ph idx="1"/>
          </p:nvPr>
        </p:nvSpPr>
        <p:spPr>
          <a:xfrm>
            <a:off x="323528" y="1412776"/>
            <a:ext cx="8134672" cy="4089648"/>
          </a:xfrm>
        </p:spPr>
        <p:txBody>
          <a:bodyPr/>
          <a:lstStyle/>
          <a:p>
            <a:pPr>
              <a:spcAft>
                <a:spcPts val="500"/>
              </a:spcAft>
            </a:pPr>
            <a:r>
              <a:rPr lang="en-GB" sz="2400" dirty="0">
                <a:latin typeface="+mj-lt"/>
              </a:rPr>
              <a:t>University Social Responsibility (USR) promotes responsible everyday management, referring to:</a:t>
            </a:r>
          </a:p>
          <a:p>
            <a:pPr lvl="1">
              <a:buFont typeface="Arial" panose="020B0604020202020204" pitchFamily="34" charset="0"/>
              <a:buChar char="•"/>
            </a:pPr>
            <a:r>
              <a:rPr lang="en-GB" dirty="0">
                <a:latin typeface="+mj-lt"/>
              </a:rPr>
              <a:t>Research, Teaching, Support for Learning and Public Engagement</a:t>
            </a:r>
          </a:p>
          <a:p>
            <a:pPr lvl="1">
              <a:buFont typeface="Arial" panose="020B0604020202020204" pitchFamily="34" charset="0"/>
              <a:buChar char="•"/>
            </a:pPr>
            <a:r>
              <a:rPr lang="en-GB" dirty="0">
                <a:latin typeface="+mj-lt"/>
              </a:rPr>
              <a:t>Governance</a:t>
            </a:r>
          </a:p>
          <a:p>
            <a:pPr lvl="1">
              <a:buFont typeface="Arial" panose="020B0604020202020204" pitchFamily="34" charset="0"/>
              <a:buChar char="•"/>
            </a:pPr>
            <a:r>
              <a:rPr lang="en-GB" dirty="0">
                <a:latin typeface="+mj-lt"/>
              </a:rPr>
              <a:t>Environmental and Societal Sustainability</a:t>
            </a:r>
          </a:p>
          <a:p>
            <a:pPr lvl="1">
              <a:spcAft>
                <a:spcPts val="500"/>
              </a:spcAft>
              <a:buFont typeface="Arial" panose="020B0604020202020204" pitchFamily="34" charset="0"/>
              <a:buChar char="•"/>
            </a:pPr>
            <a:r>
              <a:rPr lang="en-GB" dirty="0">
                <a:latin typeface="+mj-lt"/>
              </a:rPr>
              <a:t>Fair Practices</a:t>
            </a:r>
          </a:p>
          <a:p>
            <a:r>
              <a:rPr lang="en-GB" sz="2400" dirty="0">
                <a:latin typeface="+mj-lt"/>
              </a:rPr>
              <a:t>USR Benchmark Standards developed in 2015.</a:t>
            </a:r>
          </a:p>
        </p:txBody>
      </p:sp>
    </p:spTree>
    <p:extLst>
      <p:ext uri="{BB962C8B-B14F-4D97-AF65-F5344CB8AC3E}">
        <p14:creationId xmlns:p14="http://schemas.microsoft.com/office/powerpoint/2010/main" val="21379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475656" y="2003612"/>
            <a:ext cx="5688632" cy="1008111"/>
          </a:xfrm>
        </p:spPr>
        <p:txBody>
          <a:bodyPr/>
          <a:lstStyle/>
          <a:p>
            <a:pPr algn="ctr"/>
            <a:r>
              <a:rPr lang="en-US" dirty="0">
                <a:solidFill>
                  <a:schemeClr val="bg1"/>
                </a:solidFill>
              </a:rPr>
              <a:t>Welcome, introductions and check-in</a:t>
            </a:r>
          </a:p>
        </p:txBody>
      </p:sp>
    </p:spTree>
    <p:extLst>
      <p:ext uri="{BB962C8B-B14F-4D97-AF65-F5344CB8AC3E}">
        <p14:creationId xmlns:p14="http://schemas.microsoft.com/office/powerpoint/2010/main" val="944896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84B400"/>
                </a:solidFill>
              </a:rPr>
              <a:t>USR Benchmark Standards frame the ESSA Project</a:t>
            </a:r>
          </a:p>
        </p:txBody>
      </p:sp>
      <p:sp>
        <p:nvSpPr>
          <p:cNvPr id="3" name="Content Placeholder 2"/>
          <p:cNvSpPr>
            <a:spLocks noGrp="1"/>
          </p:cNvSpPr>
          <p:nvPr>
            <p:ph idx="1"/>
          </p:nvPr>
        </p:nvSpPr>
        <p:spPr>
          <a:xfrm>
            <a:off x="661997" y="1628800"/>
            <a:ext cx="7772400" cy="3657600"/>
          </a:xfrm>
        </p:spPr>
        <p:txBody>
          <a:bodyPr/>
          <a:lstStyle/>
          <a:p>
            <a:pPr>
              <a:spcAft>
                <a:spcPts val="500"/>
              </a:spcAft>
            </a:pPr>
            <a:r>
              <a:rPr lang="en-GB" sz="2400" dirty="0">
                <a:latin typeface="+mj-lt"/>
              </a:rPr>
              <a:t>Created as a strategic response to the: </a:t>
            </a:r>
          </a:p>
          <a:p>
            <a:pPr marL="457200" lvl="1" indent="0">
              <a:buNone/>
            </a:pPr>
            <a:r>
              <a:rPr lang="en-GB" sz="2000" dirty="0">
                <a:latin typeface="+mj-lt"/>
              </a:rPr>
              <a:t>- Need to develop a </a:t>
            </a:r>
            <a:r>
              <a:rPr lang="en-GB" sz="2000" b="1" dirty="0">
                <a:latin typeface="+mj-lt"/>
              </a:rPr>
              <a:t>Common European Reference Framework </a:t>
            </a:r>
            <a:r>
              <a:rPr lang="en-GB" sz="2000" dirty="0">
                <a:latin typeface="+mj-lt"/>
              </a:rPr>
              <a:t>for all European universities</a:t>
            </a:r>
          </a:p>
          <a:p>
            <a:pPr marL="457200" lvl="1" indent="0">
              <a:spcAft>
                <a:spcPts val="500"/>
              </a:spcAft>
              <a:buNone/>
            </a:pPr>
            <a:r>
              <a:rPr lang="en-GB" sz="2000" dirty="0">
                <a:latin typeface="+mj-lt"/>
              </a:rPr>
              <a:t>- Common strategy to </a:t>
            </a:r>
            <a:r>
              <a:rPr lang="en-GB" sz="2000" b="1" dirty="0">
                <a:latin typeface="+mj-lt"/>
              </a:rPr>
              <a:t>enhance social responsibility of universities in a long term perspective</a:t>
            </a:r>
            <a:r>
              <a:rPr lang="en-GB" sz="2000" dirty="0">
                <a:latin typeface="+mj-lt"/>
              </a:rPr>
              <a:t> </a:t>
            </a:r>
          </a:p>
          <a:p>
            <a:r>
              <a:rPr lang="en-GB" sz="2400" dirty="0">
                <a:latin typeface="+mj-lt"/>
              </a:rPr>
              <a:t>Supported by the EU Lifelong Learning Programme</a:t>
            </a:r>
          </a:p>
          <a:p>
            <a:r>
              <a:rPr lang="en-GB" sz="2400" dirty="0">
                <a:latin typeface="+mj-lt"/>
              </a:rPr>
              <a:t>Three year project which involved multiple European partners, completed in 2015.</a:t>
            </a:r>
          </a:p>
        </p:txBody>
      </p:sp>
    </p:spTree>
    <p:extLst>
      <p:ext uri="{BB962C8B-B14F-4D97-AF65-F5344CB8AC3E}">
        <p14:creationId xmlns:p14="http://schemas.microsoft.com/office/powerpoint/2010/main" val="1242964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988300" cy="1152127"/>
          </a:xfrm>
        </p:spPr>
        <p:txBody>
          <a:bodyPr/>
          <a:lstStyle/>
          <a:p>
            <a:r>
              <a:rPr lang="en-US" dirty="0">
                <a:solidFill>
                  <a:srgbClr val="84B400"/>
                </a:solidFill>
              </a:rPr>
              <a:t>Example: </a:t>
            </a:r>
            <a:r>
              <a:rPr lang="lt-LT" dirty="0">
                <a:solidFill>
                  <a:srgbClr val="84B400"/>
                </a:solidFill>
              </a:rPr>
              <a:t>USR </a:t>
            </a:r>
            <a:r>
              <a:rPr lang="en-US" dirty="0">
                <a:solidFill>
                  <a:srgbClr val="84B400"/>
                </a:solidFill>
              </a:rPr>
              <a:t>at</a:t>
            </a:r>
            <a:r>
              <a:rPr lang="lt-LT" dirty="0">
                <a:solidFill>
                  <a:srgbClr val="84B400"/>
                </a:solidFill>
              </a:rPr>
              <a:t> </a:t>
            </a:r>
            <a:r>
              <a:rPr lang="en-US" dirty="0">
                <a:solidFill>
                  <a:srgbClr val="84B400"/>
                </a:solidFill>
              </a:rPr>
              <a:t>the </a:t>
            </a:r>
            <a:r>
              <a:rPr lang="lt-LT" dirty="0">
                <a:solidFill>
                  <a:srgbClr val="84B400"/>
                </a:solidFill>
              </a:rPr>
              <a:t>University</a:t>
            </a:r>
            <a:r>
              <a:rPr lang="en-US" dirty="0">
                <a:solidFill>
                  <a:srgbClr val="84B400"/>
                </a:solidFill>
              </a:rPr>
              <a:t> of </a:t>
            </a:r>
            <a:r>
              <a:rPr lang="lt-LT" dirty="0" err="1">
                <a:solidFill>
                  <a:srgbClr val="84B400"/>
                </a:solidFill>
              </a:rPr>
              <a:t>Manchester</a:t>
            </a:r>
            <a:endParaRPr lang="lt-LT" dirty="0">
              <a:solidFill>
                <a:srgbClr val="84B4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565156"/>
            <a:ext cx="4968552" cy="2736051"/>
          </a:xfrm>
          <a:prstGeom prst="rect">
            <a:avLst/>
          </a:prstGeom>
        </p:spPr>
      </p:pic>
      <p:sp>
        <p:nvSpPr>
          <p:cNvPr id="5" name="TextBox 4"/>
          <p:cNvSpPr txBox="1"/>
          <p:nvPr/>
        </p:nvSpPr>
        <p:spPr>
          <a:xfrm>
            <a:off x="899592" y="1844824"/>
            <a:ext cx="7488831" cy="369332"/>
          </a:xfrm>
          <a:prstGeom prst="rect">
            <a:avLst/>
          </a:prstGeom>
          <a:noFill/>
        </p:spPr>
        <p:txBody>
          <a:bodyPr wrap="square" rtlCol="0">
            <a:spAutoFit/>
          </a:bodyPr>
          <a:lstStyle/>
          <a:p>
            <a:r>
              <a:rPr lang="en-US" sz="1800" b="1" dirty="0"/>
              <a:t>Video: </a:t>
            </a:r>
            <a:r>
              <a:rPr lang="en-US" sz="1800" dirty="0">
                <a:hlinkClick r:id="rId4"/>
              </a:rPr>
              <a:t>Social Responsibility at The University of Manchester</a:t>
            </a:r>
            <a:endParaRPr lang="lt-LT" sz="1800" dirty="0"/>
          </a:p>
        </p:txBody>
      </p:sp>
    </p:spTree>
    <p:extLst>
      <p:ext uri="{BB962C8B-B14F-4D97-AF65-F5344CB8AC3E}">
        <p14:creationId xmlns:p14="http://schemas.microsoft.com/office/powerpoint/2010/main" val="187802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864095"/>
          </a:xfrm>
        </p:spPr>
        <p:txBody>
          <a:bodyPr/>
          <a:lstStyle/>
          <a:p>
            <a:r>
              <a:rPr lang="en-US" dirty="0">
                <a:solidFill>
                  <a:srgbClr val="84B400"/>
                </a:solidFill>
              </a:rPr>
              <a:t>An example of recycling practices</a:t>
            </a:r>
            <a:endParaRPr lang="lt-LT" dirty="0">
              <a:solidFill>
                <a:srgbClr val="84B400"/>
              </a:solidFill>
            </a:endParaRPr>
          </a:p>
        </p:txBody>
      </p:sp>
      <p:sp>
        <p:nvSpPr>
          <p:cNvPr id="7" name="Rectangle 6"/>
          <p:cNvSpPr/>
          <p:nvPr/>
        </p:nvSpPr>
        <p:spPr>
          <a:xfrm>
            <a:off x="755576" y="1700808"/>
            <a:ext cx="7920880" cy="400110"/>
          </a:xfrm>
          <a:prstGeom prst="rect">
            <a:avLst/>
          </a:prstGeom>
        </p:spPr>
        <p:txBody>
          <a:bodyPr wrap="square">
            <a:spAutoFit/>
          </a:bodyPr>
          <a:lstStyle/>
          <a:p>
            <a:r>
              <a:rPr lang="en-US" sz="2000" b="1" dirty="0"/>
              <a:t>Video: </a:t>
            </a:r>
            <a:r>
              <a:rPr lang="en-GB" sz="2000" dirty="0">
                <a:hlinkClick r:id="rId3"/>
              </a:rPr>
              <a:t>Responsible cartridge recycling</a:t>
            </a:r>
            <a:endParaRPr lang="lt-LT"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9" y="2683764"/>
            <a:ext cx="3801550" cy="2904622"/>
          </a:xfrm>
          <a:prstGeom prst="rect">
            <a:avLst/>
          </a:prstGeom>
        </p:spPr>
      </p:pic>
    </p:spTree>
    <p:extLst>
      <p:ext uri="{BB962C8B-B14F-4D97-AF65-F5344CB8AC3E}">
        <p14:creationId xmlns:p14="http://schemas.microsoft.com/office/powerpoint/2010/main" val="2138378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dirty="0" err="1">
                <a:solidFill>
                  <a:srgbClr val="84B400"/>
                </a:solidFill>
              </a:rPr>
              <a:t>After</a:t>
            </a:r>
            <a:r>
              <a:rPr lang="lt-LT" dirty="0">
                <a:solidFill>
                  <a:srgbClr val="84B400"/>
                </a:solidFill>
              </a:rPr>
              <a:t> </a:t>
            </a:r>
            <a:r>
              <a:rPr lang="lt-LT" dirty="0" err="1">
                <a:solidFill>
                  <a:srgbClr val="84B400"/>
                </a:solidFill>
              </a:rPr>
              <a:t>watching</a:t>
            </a:r>
            <a:r>
              <a:rPr lang="lt-LT" dirty="0">
                <a:solidFill>
                  <a:srgbClr val="84B400"/>
                </a:solidFill>
              </a:rPr>
              <a:t>:</a:t>
            </a:r>
          </a:p>
        </p:txBody>
      </p:sp>
      <p:sp>
        <p:nvSpPr>
          <p:cNvPr id="3" name="Paantraštė 2"/>
          <p:cNvSpPr>
            <a:spLocks noGrp="1"/>
          </p:cNvSpPr>
          <p:nvPr>
            <p:ph type="subTitle" idx="1"/>
          </p:nvPr>
        </p:nvSpPr>
        <p:spPr>
          <a:xfrm>
            <a:off x="467544" y="1772816"/>
            <a:ext cx="8280920" cy="2952328"/>
          </a:xfrm>
        </p:spPr>
        <p:txBody>
          <a:bodyPr/>
          <a:lstStyle/>
          <a:p>
            <a:pPr>
              <a:buFont typeface="Arial" pitchFamily="34" charset="0"/>
              <a:buChar char="•"/>
            </a:pPr>
            <a:r>
              <a:rPr lang="lt-LT" dirty="0"/>
              <a:t> Reflect on </a:t>
            </a:r>
            <a:r>
              <a:rPr lang="en-US" dirty="0"/>
              <a:t>the </a:t>
            </a:r>
            <a:r>
              <a:rPr lang="lt-LT" dirty="0"/>
              <a:t>videos</a:t>
            </a:r>
          </a:p>
          <a:p>
            <a:pPr>
              <a:buFont typeface="Arial" pitchFamily="34" charset="0"/>
              <a:buChar char="•"/>
            </a:pPr>
            <a:r>
              <a:rPr lang="lt-LT" dirty="0"/>
              <a:t> </a:t>
            </a:r>
            <a:r>
              <a:rPr lang="en-US" dirty="0"/>
              <a:t>How would you explain the link between</a:t>
            </a:r>
            <a:r>
              <a:rPr lang="lt-LT" dirty="0"/>
              <a:t>: </a:t>
            </a:r>
          </a:p>
          <a:p>
            <a:pPr algn="ctr"/>
            <a:r>
              <a:rPr lang="lt-LT" i="1" dirty="0" err="1"/>
              <a:t>Sustainability</a:t>
            </a:r>
            <a:r>
              <a:rPr lang="lt-LT" i="1" dirty="0"/>
              <a:t> – </a:t>
            </a:r>
            <a:r>
              <a:rPr lang="lt-LT" i="1" dirty="0" err="1"/>
              <a:t>Social</a:t>
            </a:r>
            <a:r>
              <a:rPr lang="lt-LT" i="1" dirty="0"/>
              <a:t> </a:t>
            </a:r>
            <a:r>
              <a:rPr lang="en-US" i="1" dirty="0" err="1"/>
              <a:t>R</a:t>
            </a:r>
            <a:r>
              <a:rPr lang="lt-LT" i="1" dirty="0" err="1"/>
              <a:t>esponsibility</a:t>
            </a:r>
            <a:endParaRPr lang="lt-LT" i="1" dirty="0"/>
          </a:p>
          <a:p>
            <a:pPr>
              <a:buFont typeface="Arial" pitchFamily="34" charset="0"/>
              <a:buChar char="•"/>
            </a:pPr>
            <a:r>
              <a:rPr lang="lt-LT" dirty="0"/>
              <a:t> </a:t>
            </a:r>
            <a:r>
              <a:rPr lang="lt-LT" dirty="0" err="1"/>
              <a:t>What</a:t>
            </a:r>
            <a:r>
              <a:rPr lang="lt-LT" dirty="0"/>
              <a:t> </a:t>
            </a:r>
            <a:r>
              <a:rPr lang="en-US" dirty="0"/>
              <a:t>do </a:t>
            </a:r>
            <a:r>
              <a:rPr lang="lt-LT" dirty="0" err="1"/>
              <a:t>you</a:t>
            </a:r>
            <a:r>
              <a:rPr lang="lt-LT" dirty="0"/>
              <a:t> </a:t>
            </a:r>
            <a:r>
              <a:rPr lang="en-US" dirty="0"/>
              <a:t>think are</a:t>
            </a:r>
            <a:r>
              <a:rPr lang="lt-LT" dirty="0"/>
              <a:t> </a:t>
            </a:r>
            <a:r>
              <a:rPr lang="lt-LT" dirty="0" err="1"/>
              <a:t>the</a:t>
            </a:r>
            <a:r>
              <a:rPr lang="lt-LT" dirty="0"/>
              <a:t> </a:t>
            </a:r>
            <a:r>
              <a:rPr lang="lt-LT" dirty="0" err="1"/>
              <a:t>three</a:t>
            </a:r>
            <a:r>
              <a:rPr lang="lt-LT" dirty="0"/>
              <a:t> </a:t>
            </a:r>
            <a:r>
              <a:rPr lang="lt-LT" dirty="0" err="1"/>
              <a:t>key</a:t>
            </a:r>
            <a:r>
              <a:rPr lang="lt-LT" dirty="0"/>
              <a:t> </a:t>
            </a:r>
            <a:r>
              <a:rPr lang="lt-LT" dirty="0" err="1"/>
              <a:t>words</a:t>
            </a:r>
            <a:r>
              <a:rPr lang="lt-LT" dirty="0"/>
              <a:t> </a:t>
            </a:r>
            <a:r>
              <a:rPr lang="lt-LT" dirty="0" err="1"/>
              <a:t>of</a:t>
            </a:r>
            <a:r>
              <a:rPr lang="lt-LT" dirty="0"/>
              <a:t> USR </a:t>
            </a:r>
            <a:r>
              <a:rPr lang="lt-LT" dirty="0" err="1"/>
              <a:t>Benchmarking</a:t>
            </a:r>
            <a:r>
              <a:rPr lang="lt-LT" dirty="0"/>
              <a:t>? </a:t>
            </a:r>
          </a:p>
          <a:p>
            <a:endParaRPr lang="lt-LT" b="1" dirty="0"/>
          </a:p>
          <a:p>
            <a:r>
              <a:rPr lang="lt-LT" b="1"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84B400"/>
                </a:solidFill>
              </a:rPr>
              <a:t>Check-out </a:t>
            </a:r>
            <a:endParaRPr lang="lt-LT" dirty="0">
              <a:solidFill>
                <a:srgbClr val="84B400"/>
              </a:solidFill>
            </a:endParaRPr>
          </a:p>
        </p:txBody>
      </p:sp>
      <p:sp>
        <p:nvSpPr>
          <p:cNvPr id="3" name="Subtitle 2"/>
          <p:cNvSpPr>
            <a:spLocks noGrp="1"/>
          </p:cNvSpPr>
          <p:nvPr>
            <p:ph type="subTitle" idx="1"/>
          </p:nvPr>
        </p:nvSpPr>
        <p:spPr>
          <a:xfrm>
            <a:off x="3707904" y="1772816"/>
            <a:ext cx="4824536" cy="4032448"/>
          </a:xfrm>
        </p:spPr>
        <p:txBody>
          <a:bodyPr/>
          <a:lstStyle/>
          <a:p>
            <a:pPr marL="342900" indent="-342900"/>
            <a:r>
              <a:rPr lang="en-US" sz="2000" dirty="0"/>
              <a:t>On Post-it </a:t>
            </a:r>
            <a:r>
              <a:rPr lang="lt-LT" sz="2000" dirty="0" err="1"/>
              <a:t>notes</a:t>
            </a:r>
            <a:r>
              <a:rPr lang="en-US" sz="2000" dirty="0"/>
              <a:t>:</a:t>
            </a:r>
            <a:endParaRPr lang="lt-LT" sz="2000" dirty="0"/>
          </a:p>
          <a:p>
            <a:pPr marL="457200" indent="-457200">
              <a:buFont typeface="Arial" panose="020B0604020202020204" pitchFamily="34" charset="0"/>
              <a:buChar char="•"/>
            </a:pPr>
            <a:r>
              <a:rPr lang="lt-LT" sz="2000" dirty="0" err="1"/>
              <a:t>Write</a:t>
            </a:r>
            <a:r>
              <a:rPr lang="lt-LT" sz="2000" dirty="0"/>
              <a:t> </a:t>
            </a:r>
            <a:r>
              <a:rPr lang="lt-LT" sz="2000" dirty="0" err="1"/>
              <a:t>the</a:t>
            </a:r>
            <a:r>
              <a:rPr lang="lt-LT" sz="2000" dirty="0"/>
              <a:t> </a:t>
            </a:r>
            <a:r>
              <a:rPr lang="lt-LT" sz="2000" dirty="0" err="1"/>
              <a:t>main</a:t>
            </a:r>
            <a:r>
              <a:rPr lang="lt-LT" sz="2000" dirty="0"/>
              <a:t> </a:t>
            </a:r>
            <a:r>
              <a:rPr lang="lt-LT" sz="2000" dirty="0" err="1"/>
              <a:t>concepts</a:t>
            </a:r>
            <a:r>
              <a:rPr lang="lt-LT" sz="2000" dirty="0"/>
              <a:t> </a:t>
            </a:r>
            <a:r>
              <a:rPr lang="lt-LT" sz="2000" dirty="0" err="1"/>
              <a:t>you</a:t>
            </a:r>
            <a:r>
              <a:rPr lang="lt-LT" sz="2000" dirty="0"/>
              <a:t> </a:t>
            </a:r>
            <a:r>
              <a:rPr lang="en-US" sz="2000" dirty="0"/>
              <a:t>have learned</a:t>
            </a:r>
            <a:r>
              <a:rPr lang="lt-LT" sz="2000" dirty="0"/>
              <a:t> </a:t>
            </a:r>
            <a:r>
              <a:rPr lang="lt-LT" sz="2000" dirty="0" err="1"/>
              <a:t>about</a:t>
            </a:r>
            <a:r>
              <a:rPr lang="lt-LT" sz="2000" dirty="0"/>
              <a:t> </a:t>
            </a:r>
            <a:r>
              <a:rPr lang="lt-LT" sz="2000" dirty="0" err="1"/>
              <a:t>social</a:t>
            </a:r>
            <a:r>
              <a:rPr lang="lt-LT" sz="2000" dirty="0"/>
              <a:t> </a:t>
            </a:r>
            <a:r>
              <a:rPr lang="lt-LT" sz="2000" dirty="0" err="1"/>
              <a:t>responsibility</a:t>
            </a:r>
            <a:r>
              <a:rPr lang="lt-LT" sz="2000" dirty="0"/>
              <a:t>.</a:t>
            </a:r>
          </a:p>
          <a:p>
            <a:pPr marL="457200" indent="-457200">
              <a:buFont typeface="Arial" panose="020B0604020202020204" pitchFamily="34" charset="0"/>
              <a:buChar char="•"/>
            </a:pPr>
            <a:r>
              <a:rPr lang="lt-LT" sz="2000" dirty="0" err="1"/>
              <a:t>Reflect</a:t>
            </a:r>
            <a:r>
              <a:rPr lang="lt-LT" sz="2000" dirty="0"/>
              <a:t> </a:t>
            </a:r>
            <a:r>
              <a:rPr lang="lt-LT" sz="2000" dirty="0" err="1"/>
              <a:t>on</a:t>
            </a:r>
            <a:r>
              <a:rPr lang="lt-LT" sz="2000" dirty="0"/>
              <a:t> </a:t>
            </a:r>
            <a:r>
              <a:rPr lang="lt-LT" sz="2000" dirty="0" err="1"/>
              <a:t>expectations</a:t>
            </a:r>
            <a:r>
              <a:rPr lang="lt-LT" sz="2000" dirty="0"/>
              <a:t>.</a:t>
            </a:r>
          </a:p>
          <a:p>
            <a:pPr marL="457200" indent="-457200">
              <a:buFont typeface="Arial" panose="020B0604020202020204" pitchFamily="34" charset="0"/>
              <a:buChar char="•"/>
            </a:pPr>
            <a:r>
              <a:rPr lang="lt-LT" sz="2000" dirty="0" err="1"/>
              <a:t>Write</a:t>
            </a:r>
            <a:r>
              <a:rPr lang="lt-LT" sz="2000" dirty="0"/>
              <a:t> </a:t>
            </a:r>
            <a:r>
              <a:rPr lang="lt-LT" sz="2000" dirty="0" err="1"/>
              <a:t>down</a:t>
            </a:r>
            <a:r>
              <a:rPr lang="lt-LT" sz="2000" dirty="0"/>
              <a:t> </a:t>
            </a:r>
            <a:r>
              <a:rPr lang="lt-LT" sz="2000" dirty="0" err="1"/>
              <a:t>your</a:t>
            </a:r>
            <a:r>
              <a:rPr lang="lt-LT" sz="2000" dirty="0"/>
              <a:t> </a:t>
            </a:r>
            <a:r>
              <a:rPr lang="en-US" sz="2000" dirty="0"/>
              <a:t>assumptions </a:t>
            </a:r>
            <a:r>
              <a:rPr lang="lt-LT" sz="2000" dirty="0" err="1"/>
              <a:t>related</a:t>
            </a:r>
            <a:r>
              <a:rPr lang="lt-LT" sz="2000" dirty="0"/>
              <a:t> to USR.</a:t>
            </a:r>
          </a:p>
          <a:p>
            <a:pPr marL="342900" indent="-342900">
              <a:buFont typeface="Arial" panose="020B0604020202020204" pitchFamily="34" charset="0"/>
              <a:buChar char="•"/>
            </a:pPr>
            <a:r>
              <a:rPr lang="en-GB" sz="2000" dirty="0"/>
              <a:t>Any other questions?</a:t>
            </a:r>
          </a:p>
          <a:p>
            <a:pPr marL="342900" indent="-342900"/>
            <a:endParaRPr lang="lt-LT"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3" y="1784515"/>
            <a:ext cx="2880320" cy="31782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648071"/>
          </a:xfrm>
        </p:spPr>
        <p:txBody>
          <a:bodyPr/>
          <a:lstStyle/>
          <a:p>
            <a:r>
              <a:rPr lang="en-US" dirty="0">
                <a:solidFill>
                  <a:srgbClr val="84B400"/>
                </a:solidFill>
              </a:rPr>
              <a:t>Schedule</a:t>
            </a:r>
          </a:p>
        </p:txBody>
      </p:sp>
      <p:graphicFrame>
        <p:nvGraphicFramePr>
          <p:cNvPr id="4" name="Table 3">
            <a:extLst>
              <a:ext uri="{FF2B5EF4-FFF2-40B4-BE49-F238E27FC236}">
                <a16:creationId xmlns:a16="http://schemas.microsoft.com/office/drawing/2014/main" id="{2DE990BC-B9DB-43A8-A22C-6AEF8C220707}"/>
              </a:ext>
            </a:extLst>
          </p:cNvPr>
          <p:cNvGraphicFramePr>
            <a:graphicFrameLocks noGrp="1"/>
          </p:cNvGraphicFramePr>
          <p:nvPr>
            <p:extLst>
              <p:ext uri="{D42A27DB-BD31-4B8C-83A1-F6EECF244321}">
                <p14:modId xmlns:p14="http://schemas.microsoft.com/office/powerpoint/2010/main" val="3875344630"/>
              </p:ext>
            </p:extLst>
          </p:nvPr>
        </p:nvGraphicFramePr>
        <p:xfrm>
          <a:off x="395536" y="1627004"/>
          <a:ext cx="8134548" cy="2865120"/>
        </p:xfrm>
        <a:graphic>
          <a:graphicData uri="http://schemas.openxmlformats.org/drawingml/2006/table">
            <a:tbl>
              <a:tblPr firstRow="1" bandRow="1">
                <a:tableStyleId>{2D5ABB26-0587-4C30-8999-92F81FD0307C}</a:tableStyleId>
              </a:tblPr>
              <a:tblGrid>
                <a:gridCol w="1152128">
                  <a:extLst>
                    <a:ext uri="{9D8B030D-6E8A-4147-A177-3AD203B41FA5}">
                      <a16:colId xmlns:a16="http://schemas.microsoft.com/office/drawing/2014/main" val="1270168172"/>
                    </a:ext>
                  </a:extLst>
                </a:gridCol>
                <a:gridCol w="6982420">
                  <a:extLst>
                    <a:ext uri="{9D8B030D-6E8A-4147-A177-3AD203B41FA5}">
                      <a16:colId xmlns:a16="http://schemas.microsoft.com/office/drawing/2014/main" val="4281716868"/>
                    </a:ext>
                  </a:extLst>
                </a:gridCol>
              </a:tblGrid>
              <a:tr h="370840">
                <a:tc>
                  <a:txBody>
                    <a:bodyPr/>
                    <a:lstStyle/>
                    <a:p>
                      <a:r>
                        <a:rPr lang="en-GB" b="1" dirty="0"/>
                        <a:t>9 am: </a:t>
                      </a:r>
                    </a:p>
                  </a:txBody>
                  <a:tcPr/>
                </a:tc>
                <a:tc>
                  <a:txBody>
                    <a:bodyPr/>
                    <a:lstStyle/>
                    <a:p>
                      <a:r>
                        <a:rPr lang="en-GB" dirty="0"/>
                        <a:t>Welcome </a:t>
                      </a:r>
                      <a:r>
                        <a:rPr lang="en-US" dirty="0"/>
                        <a:t>and introductions. Check-in</a:t>
                      </a:r>
                      <a:endParaRPr lang="en-GB" dirty="0"/>
                    </a:p>
                  </a:txBody>
                  <a:tcPr/>
                </a:tc>
                <a:extLst>
                  <a:ext uri="{0D108BD9-81ED-4DB2-BD59-A6C34878D82A}">
                    <a16:rowId xmlns:a16="http://schemas.microsoft.com/office/drawing/2014/main" val="409964301"/>
                  </a:ext>
                </a:extLst>
              </a:tr>
              <a:tr h="370840">
                <a:tc>
                  <a:txBody>
                    <a:bodyPr/>
                    <a:lstStyle/>
                    <a:p>
                      <a:r>
                        <a:rPr lang="en-GB" b="1" dirty="0"/>
                        <a:t>10 am: </a:t>
                      </a:r>
                    </a:p>
                  </a:txBody>
                  <a:tcPr/>
                </a:tc>
                <a:tc>
                  <a:txBody>
                    <a:bodyPr/>
                    <a:lstStyle/>
                    <a:p>
                      <a:r>
                        <a:rPr lang="en-GB" dirty="0"/>
                        <a:t>Introduction to the training and the project</a:t>
                      </a:r>
                    </a:p>
                  </a:txBody>
                  <a:tcPr/>
                </a:tc>
                <a:extLst>
                  <a:ext uri="{0D108BD9-81ED-4DB2-BD59-A6C34878D82A}">
                    <a16:rowId xmlns:a16="http://schemas.microsoft.com/office/drawing/2014/main" val="4096270185"/>
                  </a:ext>
                </a:extLst>
              </a:tr>
              <a:tr h="370840">
                <a:tc>
                  <a:txBody>
                    <a:bodyPr/>
                    <a:lstStyle/>
                    <a:p>
                      <a:r>
                        <a:rPr lang="en-US" b="1" dirty="0"/>
                        <a:t>11 am: </a:t>
                      </a:r>
                      <a:endParaRPr lang="en-GB"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University Social Responsibility (USR)</a:t>
                      </a:r>
                      <a:endParaRPr lang="lt-LT" dirty="0"/>
                    </a:p>
                  </a:txBody>
                  <a:tcPr/>
                </a:tc>
                <a:extLst>
                  <a:ext uri="{0D108BD9-81ED-4DB2-BD59-A6C34878D82A}">
                    <a16:rowId xmlns:a16="http://schemas.microsoft.com/office/drawing/2014/main" val="396219735"/>
                  </a:ext>
                </a:extLst>
              </a:tr>
              <a:tr h="370840">
                <a:tc>
                  <a:txBody>
                    <a:bodyPr/>
                    <a:lstStyle/>
                    <a:p>
                      <a:r>
                        <a:rPr lang="en-US" b="1" dirty="0"/>
                        <a:t>12 pm: </a:t>
                      </a:r>
                      <a:endParaRPr lang="en-GB"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Lunch</a:t>
                      </a:r>
                    </a:p>
                  </a:txBody>
                  <a:tcPr/>
                </a:tc>
                <a:extLst>
                  <a:ext uri="{0D108BD9-81ED-4DB2-BD59-A6C34878D82A}">
                    <a16:rowId xmlns:a16="http://schemas.microsoft.com/office/drawing/2014/main" val="461713431"/>
                  </a:ext>
                </a:extLst>
              </a:tr>
              <a:tr h="370840">
                <a:tc>
                  <a:txBody>
                    <a:bodyPr/>
                    <a:lstStyle/>
                    <a:p>
                      <a:r>
                        <a:rPr lang="en-US" b="1" dirty="0"/>
                        <a:t>1 pm: </a:t>
                      </a:r>
                      <a:endParaRPr lang="en-GB"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Your role as a student auditor</a:t>
                      </a:r>
                      <a:endParaRPr lang="en-US" dirty="0">
                        <a:solidFill>
                          <a:srgbClr val="FF0000"/>
                        </a:solidFill>
                      </a:endParaRPr>
                    </a:p>
                  </a:txBody>
                  <a:tcPr/>
                </a:tc>
                <a:extLst>
                  <a:ext uri="{0D108BD9-81ED-4DB2-BD59-A6C34878D82A}">
                    <a16:rowId xmlns:a16="http://schemas.microsoft.com/office/drawing/2014/main" val="3648174686"/>
                  </a:ext>
                </a:extLst>
              </a:tr>
              <a:tr h="124316">
                <a:tc>
                  <a:txBody>
                    <a:bodyPr/>
                    <a:lstStyle/>
                    <a:p>
                      <a:r>
                        <a:rPr lang="en-US" b="1" dirty="0"/>
                        <a:t>3 pm: </a:t>
                      </a:r>
                      <a:endParaRPr lang="en-GB" b="1" dirty="0"/>
                    </a:p>
                  </a:txBody>
                  <a:tcPr/>
                </a:tc>
                <a:tc>
                  <a:txBody>
                    <a:bodyPr/>
                    <a:lstStyle/>
                    <a:p>
                      <a:pPr marL="342900" indent="-342900"/>
                      <a:r>
                        <a:rPr lang="en-US" dirty="0"/>
                        <a:t>Videos of best practices and discussion</a:t>
                      </a:r>
                    </a:p>
                    <a:p>
                      <a:pPr marL="342900" indent="-342900"/>
                      <a:r>
                        <a:rPr lang="en-US" dirty="0"/>
                        <a:t>Check-out</a:t>
                      </a:r>
                      <a:endParaRPr lang="en-GB" dirty="0"/>
                    </a:p>
                  </a:txBody>
                  <a:tcPr/>
                </a:tc>
                <a:extLst>
                  <a:ext uri="{0D108BD9-81ED-4DB2-BD59-A6C34878D82A}">
                    <a16:rowId xmlns:a16="http://schemas.microsoft.com/office/drawing/2014/main" val="3136003015"/>
                  </a:ext>
                </a:extLst>
              </a:tr>
              <a:tr h="370840">
                <a:tc>
                  <a:txBody>
                    <a:bodyPr/>
                    <a:lstStyle/>
                    <a:p>
                      <a:r>
                        <a:rPr lang="en-US" b="1" dirty="0"/>
                        <a:t>5 pm: </a:t>
                      </a:r>
                      <a:endParaRPr lang="en-GB"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End of training</a:t>
                      </a:r>
                    </a:p>
                  </a:txBody>
                  <a:tcPr/>
                </a:tc>
                <a:extLst>
                  <a:ext uri="{0D108BD9-81ED-4DB2-BD59-A6C34878D82A}">
                    <a16:rowId xmlns:a16="http://schemas.microsoft.com/office/drawing/2014/main" val="1359111794"/>
                  </a:ext>
                </a:extLst>
              </a:tr>
            </a:tbl>
          </a:graphicData>
        </a:graphic>
      </p:graphicFrame>
    </p:spTree>
    <p:extLst>
      <p:ext uri="{BB962C8B-B14F-4D97-AF65-F5344CB8AC3E}">
        <p14:creationId xmlns:p14="http://schemas.microsoft.com/office/powerpoint/2010/main" val="375572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918648" cy="1143000"/>
          </a:xfrm>
        </p:spPr>
        <p:txBody>
          <a:bodyPr/>
          <a:lstStyle/>
          <a:p>
            <a:r>
              <a:rPr lang="en-GB" dirty="0">
                <a:solidFill>
                  <a:srgbClr val="84B400"/>
                </a:solidFill>
              </a:rPr>
              <a:t>Introductions…</a:t>
            </a:r>
          </a:p>
        </p:txBody>
      </p:sp>
      <p:sp>
        <p:nvSpPr>
          <p:cNvPr id="3" name="Content Placeholder 2"/>
          <p:cNvSpPr>
            <a:spLocks noGrp="1"/>
          </p:cNvSpPr>
          <p:nvPr>
            <p:ph idx="1"/>
          </p:nvPr>
        </p:nvSpPr>
        <p:spPr>
          <a:xfrm>
            <a:off x="660342" y="1600200"/>
            <a:ext cx="5326360" cy="3657600"/>
          </a:xfrm>
        </p:spPr>
        <p:txBody>
          <a:bodyPr/>
          <a:lstStyle/>
          <a:p>
            <a:pPr marL="0" indent="0">
              <a:buNone/>
            </a:pPr>
            <a:r>
              <a:rPr lang="en-GB" dirty="0">
                <a:latin typeface="+mj-lt"/>
              </a:rPr>
              <a:t>Tell us your…</a:t>
            </a:r>
          </a:p>
          <a:p>
            <a:pPr lvl="1">
              <a:buFont typeface="Arial" panose="020B0604020202020204" pitchFamily="34" charset="0"/>
              <a:buChar char="•"/>
            </a:pPr>
            <a:r>
              <a:rPr lang="en-GB" dirty="0">
                <a:latin typeface="+mj-lt"/>
              </a:rPr>
              <a:t>Name?</a:t>
            </a:r>
          </a:p>
          <a:p>
            <a:pPr lvl="1">
              <a:buFont typeface="Arial" panose="020B0604020202020204" pitchFamily="34" charset="0"/>
              <a:buChar char="•"/>
            </a:pPr>
            <a:r>
              <a:rPr lang="en-GB" dirty="0">
                <a:latin typeface="+mj-lt"/>
              </a:rPr>
              <a:t>Degree?</a:t>
            </a:r>
          </a:p>
          <a:p>
            <a:pPr lvl="1">
              <a:buFont typeface="Arial" panose="020B0604020202020204" pitchFamily="34" charset="0"/>
              <a:buChar char="•"/>
            </a:pPr>
            <a:r>
              <a:rPr lang="en-GB" dirty="0">
                <a:latin typeface="+mj-lt"/>
              </a:rPr>
              <a:t>Where you are from?</a:t>
            </a:r>
          </a:p>
          <a:p>
            <a:pPr lvl="1">
              <a:buFont typeface="Arial" panose="020B0604020202020204" pitchFamily="34" charset="0"/>
              <a:buChar char="•"/>
            </a:pPr>
            <a:r>
              <a:rPr lang="en-GB" dirty="0">
                <a:latin typeface="+mj-lt"/>
              </a:rPr>
              <a:t>Hobbies?</a:t>
            </a:r>
          </a:p>
          <a:p>
            <a:pPr lvl="1">
              <a:buFont typeface="Arial" panose="020B0604020202020204" pitchFamily="34" charset="0"/>
              <a:buChar char="•"/>
            </a:pPr>
            <a:r>
              <a:rPr lang="en-GB" dirty="0">
                <a:latin typeface="+mj-lt"/>
              </a:rPr>
              <a:t>Interest in social responsibility and sustainability?</a:t>
            </a:r>
          </a:p>
          <a:p>
            <a:pPr marL="0" indent="0">
              <a:buNone/>
            </a:pPr>
            <a:endParaRPr lang="en-GB"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204864"/>
            <a:ext cx="3096344" cy="2664296"/>
          </a:xfrm>
          <a:prstGeom prst="rect">
            <a:avLst/>
          </a:prstGeom>
        </p:spPr>
      </p:pic>
    </p:spTree>
    <p:extLst>
      <p:ext uri="{BB962C8B-B14F-4D97-AF65-F5344CB8AC3E}">
        <p14:creationId xmlns:p14="http://schemas.microsoft.com/office/powerpoint/2010/main" val="100374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92D050"/>
                </a:solidFill>
              </a:rPr>
              <a:t>Ground rules</a:t>
            </a:r>
          </a:p>
        </p:txBody>
      </p:sp>
      <p:sp>
        <p:nvSpPr>
          <p:cNvPr id="2" name="Content Placeholder 1"/>
          <p:cNvSpPr>
            <a:spLocks noGrp="1"/>
          </p:cNvSpPr>
          <p:nvPr>
            <p:ph idx="1"/>
          </p:nvPr>
        </p:nvSpPr>
        <p:spPr/>
        <p:txBody>
          <a:bodyPr/>
          <a:lstStyle/>
          <a:p>
            <a:r>
              <a:rPr lang="en-US" dirty="0"/>
              <a:t>We respect each other</a:t>
            </a:r>
          </a:p>
          <a:p>
            <a:r>
              <a:rPr lang="en-US" dirty="0"/>
              <a:t>We try our best</a:t>
            </a:r>
          </a:p>
          <a:p>
            <a:r>
              <a:rPr lang="en-US" dirty="0"/>
              <a:t>We are a team</a:t>
            </a:r>
          </a:p>
          <a:p>
            <a:r>
              <a:rPr lang="en-US" dirty="0"/>
              <a:t>We learn from mistakes</a:t>
            </a:r>
          </a:p>
          <a:p>
            <a:r>
              <a:rPr lang="en-US" dirty="0"/>
              <a:t>We create</a:t>
            </a:r>
          </a:p>
          <a:p>
            <a:r>
              <a:rPr lang="en-US" dirty="0"/>
              <a:t>We celebrate each other‘s success</a:t>
            </a:r>
          </a:p>
          <a:p>
            <a:endParaRPr lang="lt-LT" dirty="0"/>
          </a:p>
        </p:txBody>
      </p:sp>
    </p:spTree>
    <p:extLst>
      <p:ext uri="{BB962C8B-B14F-4D97-AF65-F5344CB8AC3E}">
        <p14:creationId xmlns:p14="http://schemas.microsoft.com/office/powerpoint/2010/main" val="21034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84B400"/>
                </a:solidFill>
              </a:rPr>
              <a:t>Check-in</a:t>
            </a:r>
            <a:endParaRPr lang="lt-LT" dirty="0">
              <a:solidFill>
                <a:srgbClr val="84B400"/>
              </a:solidFill>
            </a:endParaRPr>
          </a:p>
        </p:txBody>
      </p:sp>
      <p:sp>
        <p:nvSpPr>
          <p:cNvPr id="3" name="Subtitle 2"/>
          <p:cNvSpPr>
            <a:spLocks noGrp="1"/>
          </p:cNvSpPr>
          <p:nvPr>
            <p:ph type="subTitle" idx="1"/>
          </p:nvPr>
        </p:nvSpPr>
        <p:spPr>
          <a:xfrm>
            <a:off x="3203850" y="1736812"/>
            <a:ext cx="5616624" cy="3384376"/>
          </a:xfrm>
        </p:spPr>
        <p:txBody>
          <a:bodyPr/>
          <a:lstStyle/>
          <a:p>
            <a:pPr marL="342900" indent="-342900">
              <a:buFont typeface="Arial" panose="020B0604020202020204" pitchFamily="34" charset="0"/>
              <a:buChar char="•"/>
            </a:pPr>
            <a:r>
              <a:rPr lang="lt-LT" dirty="0"/>
              <a:t>What are your expectations for the programme?</a:t>
            </a:r>
            <a:endParaRPr lang="en-US" dirty="0"/>
          </a:p>
          <a:p>
            <a:endParaRPr lang="en-US" sz="1600" dirty="0"/>
          </a:p>
          <a:p>
            <a:pPr marL="342900" indent="-342900">
              <a:buFont typeface="Arial" panose="020B0604020202020204" pitchFamily="34" charset="0"/>
              <a:buChar char="•"/>
            </a:pPr>
            <a:r>
              <a:rPr lang="en-US" dirty="0"/>
              <a:t>Write down </a:t>
            </a:r>
            <a:r>
              <a:rPr lang="lt-LT" dirty="0"/>
              <a:t>your expectations for </a:t>
            </a:r>
            <a:r>
              <a:rPr lang="lt-LT" b="1" dirty="0"/>
              <a:t>this</a:t>
            </a:r>
            <a:r>
              <a:rPr lang="lt-LT" dirty="0"/>
              <a:t> </a:t>
            </a:r>
            <a:r>
              <a:rPr lang="lt-LT" b="1" dirty="0"/>
              <a:t>day</a:t>
            </a:r>
            <a:r>
              <a:rPr lang="en-US" dirty="0"/>
              <a:t> on the Post-it note and stick the note to the wall.</a:t>
            </a:r>
          </a:p>
          <a:p>
            <a:endParaRPr lang="en-US" sz="1600" dirty="0"/>
          </a:p>
          <a:p>
            <a:pPr marL="342900" indent="-342900">
              <a:buFont typeface="Arial" panose="020B0604020202020204" pitchFamily="34" charset="0"/>
              <a:buChar char="•"/>
            </a:pPr>
            <a:r>
              <a:rPr lang="en-US" dirty="0"/>
              <a:t>We will come back to your expectations at the end of the day.</a:t>
            </a:r>
            <a:endParaRPr lang="lt-LT"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916832"/>
            <a:ext cx="2664296" cy="27475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475656" y="2003612"/>
            <a:ext cx="5688632" cy="1008111"/>
          </a:xfrm>
        </p:spPr>
        <p:txBody>
          <a:bodyPr/>
          <a:lstStyle/>
          <a:p>
            <a:pPr algn="ctr"/>
            <a:r>
              <a:rPr lang="en-US" dirty="0">
                <a:solidFill>
                  <a:schemeClr val="bg1"/>
                </a:solidFill>
              </a:rPr>
              <a:t>Introduction to the training and the project</a:t>
            </a:r>
          </a:p>
        </p:txBody>
      </p:sp>
    </p:spTree>
    <p:extLst>
      <p:ext uri="{BB962C8B-B14F-4D97-AF65-F5344CB8AC3E}">
        <p14:creationId xmlns:p14="http://schemas.microsoft.com/office/powerpoint/2010/main" val="338063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Welcome to ESSA Project</a:t>
            </a:r>
            <a:endParaRPr lang="lt-LT" dirty="0">
              <a:solidFill>
                <a:srgbClr val="84B400"/>
              </a:solidFill>
            </a:endParaRPr>
          </a:p>
        </p:txBody>
      </p:sp>
      <p:pic>
        <p:nvPicPr>
          <p:cNvPr id="3" name="Picture 2"/>
          <p:cNvPicPr>
            <a:picLocks noChangeAspect="1"/>
          </p:cNvPicPr>
          <p:nvPr/>
        </p:nvPicPr>
        <p:blipFill>
          <a:blip r:embed="rId3"/>
          <a:stretch>
            <a:fillRect/>
          </a:stretch>
        </p:blipFill>
        <p:spPr>
          <a:xfrm>
            <a:off x="1769522" y="1628800"/>
            <a:ext cx="5950325" cy="3658111"/>
          </a:xfrm>
          <a:prstGeom prst="rect">
            <a:avLst/>
          </a:prstGeom>
        </p:spPr>
      </p:pic>
      <p:sp>
        <p:nvSpPr>
          <p:cNvPr id="5" name="TextBox 4">
            <a:extLst>
              <a:ext uri="{FF2B5EF4-FFF2-40B4-BE49-F238E27FC236}">
                <a16:creationId xmlns:a16="http://schemas.microsoft.com/office/drawing/2014/main" id="{AA64AE8E-D810-4DA3-9402-2651319F056F}"/>
              </a:ext>
            </a:extLst>
          </p:cNvPr>
          <p:cNvSpPr txBox="1"/>
          <p:nvPr/>
        </p:nvSpPr>
        <p:spPr>
          <a:xfrm>
            <a:off x="2411760" y="5805264"/>
            <a:ext cx="5184576" cy="461665"/>
          </a:xfrm>
          <a:prstGeom prst="rect">
            <a:avLst/>
          </a:prstGeom>
          <a:noFill/>
        </p:spPr>
        <p:txBody>
          <a:bodyPr wrap="square" rtlCol="0">
            <a:spAutoFit/>
          </a:bodyPr>
          <a:lstStyle/>
          <a:p>
            <a:r>
              <a:rPr lang="en-US" dirty="0"/>
              <a:t>www.essaproject.eu</a:t>
            </a:r>
            <a:endParaRPr lang="en-GB" dirty="0"/>
          </a:p>
        </p:txBody>
      </p:sp>
    </p:spTree>
    <p:extLst>
      <p:ext uri="{BB962C8B-B14F-4D97-AF65-F5344CB8AC3E}">
        <p14:creationId xmlns:p14="http://schemas.microsoft.com/office/powerpoint/2010/main" val="4146340287"/>
      </p:ext>
    </p:extLst>
  </p:cSld>
  <p:clrMapOvr>
    <a:masterClrMapping/>
  </p:clrMapOvr>
</p:sld>
</file>

<file path=ppt/theme/theme1.xml><?xml version="1.0" encoding="utf-8"?>
<a:theme xmlns:a="http://schemas.openxmlformats.org/drawingml/2006/main" name="ESSA-project - template presentation slide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SA-project-template" id="{2E93016A-46A1-449E-9709-1E2FAE4BE54C}" vid="{DE5657B9-6B85-456E-B376-B07352BBDB0C}"/>
    </a:ext>
  </a:extLst>
</a:theme>
</file>

<file path=ppt/theme/theme2.xml><?xml version="1.0" encoding="utf-8"?>
<a:theme xmlns:a="http://schemas.openxmlformats.org/drawingml/2006/main" name="1_ESSA-project - template presentation slide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SA-project - Experiential learning presentation slides" id="{040A9178-34ED-40EE-B7DF-067531D13E3C}" vid="{A8C124DA-3C40-4A17-B36B-D5EA320BF3D9}"/>
    </a:ext>
  </a:extLst>
</a:theme>
</file>

<file path=ppt/theme/theme3.xml><?xml version="1.0" encoding="utf-8"?>
<a:theme xmlns:a="http://schemas.openxmlformats.org/drawingml/2006/main" name="NUS-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671A38EA752840B54342ED8632263B" ma:contentTypeVersion="4" ma:contentTypeDescription="Create a new document." ma:contentTypeScope="" ma:versionID="d0a141b0df7bd18295135c69bc6b3fb4">
  <xsd:schema xmlns:xsd="http://www.w3.org/2001/XMLSchema" xmlns:xs="http://www.w3.org/2001/XMLSchema" xmlns:p="http://schemas.microsoft.com/office/2006/metadata/properties" xmlns:ns2="de1d5876-6d32-453d-b5f5-1966e4851a25" xmlns:ns3="64b466b0-76e6-4ba7-b8c6-1a788189ac9f" targetNamespace="http://schemas.microsoft.com/office/2006/metadata/properties" ma:root="true" ma:fieldsID="21b503c0254964dc9046eba191862b0f" ns2:_="" ns3:_="">
    <xsd:import namespace="de1d5876-6d32-453d-b5f5-1966e4851a25"/>
    <xsd:import namespace="64b466b0-76e6-4ba7-b8c6-1a788189ac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d5876-6d32-453d-b5f5-1966e4851a2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466b0-76e6-4ba7-b8c6-1a788189ac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52BDE-16DB-4194-8CAD-25D17ED04C57}">
  <ds:schemaRefs>
    <ds:schemaRef ds:uri="http://purl.org/dc/elements/1.1/"/>
    <ds:schemaRef ds:uri="64b466b0-76e6-4ba7-b8c6-1a788189ac9f"/>
    <ds:schemaRef ds:uri="http://purl.org/dc/terms/"/>
    <ds:schemaRef ds:uri="http://schemas.openxmlformats.org/package/2006/metadata/core-properties"/>
    <ds:schemaRef ds:uri="de1d5876-6d32-453d-b5f5-1966e4851a25"/>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4061DEF-4D5D-4148-BDF4-A5D7191034BC}">
  <ds:schemaRefs>
    <ds:schemaRef ds:uri="http://schemas.microsoft.com/sharepoint/v3/contenttype/forms"/>
  </ds:schemaRefs>
</ds:datastoreItem>
</file>

<file path=customXml/itemProps3.xml><?xml version="1.0" encoding="utf-8"?>
<ds:datastoreItem xmlns:ds="http://schemas.openxmlformats.org/officeDocument/2006/customXml" ds:itemID="{69AAFE2E-8294-4A32-A33D-014B4B972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d5876-6d32-453d-b5f5-1966e4851a25"/>
    <ds:schemaRef ds:uri="64b466b0-76e6-4ba7-b8c6-1a788189a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ESSA-project - template presentation slides</Template>
  <TotalTime>2953</TotalTime>
  <Words>1250</Words>
  <Application>Microsoft Office PowerPoint</Application>
  <PresentationFormat>On-screen Show (4:3)</PresentationFormat>
  <Paragraphs>199</Paragraphs>
  <Slides>34</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MS Mincho</vt:lpstr>
      <vt:lpstr>ＭＳ Ｐゴシック</vt:lpstr>
      <vt:lpstr>Arial</vt:lpstr>
      <vt:lpstr>Calibri</vt:lpstr>
      <vt:lpstr>Segoe UI</vt:lpstr>
      <vt:lpstr>Times New Roman</vt:lpstr>
      <vt:lpstr>Verdana</vt:lpstr>
      <vt:lpstr>Wingdings</vt:lpstr>
      <vt:lpstr>ESSA-project - template presentation slides</vt:lpstr>
      <vt:lpstr>1_ESSA-project - template presentation slides</vt:lpstr>
      <vt:lpstr>NUS-Presentation-template</vt:lpstr>
      <vt:lpstr>PowerPoint Presentation</vt:lpstr>
      <vt:lpstr>PowerPoint Presentation</vt:lpstr>
      <vt:lpstr>Welcome, introductions and check-in</vt:lpstr>
      <vt:lpstr>Schedule</vt:lpstr>
      <vt:lpstr>Introductions…</vt:lpstr>
      <vt:lpstr>Ground rules</vt:lpstr>
      <vt:lpstr>Check-in</vt:lpstr>
      <vt:lpstr>Introduction to the training and the project</vt:lpstr>
      <vt:lpstr>Welcome to ESSA Project</vt:lpstr>
      <vt:lpstr>Like the ESSA page on Facebook </vt:lpstr>
      <vt:lpstr>Auditor training programme</vt:lpstr>
      <vt:lpstr>After today‘s training, you will...</vt:lpstr>
      <vt:lpstr>After the completion of the training programme, you will...</vt:lpstr>
      <vt:lpstr>ESSA aims to:</vt:lpstr>
      <vt:lpstr>Project partners</vt:lpstr>
      <vt:lpstr>What were the main project activities?</vt:lpstr>
      <vt:lpstr>Five main stages of the ESSA Project</vt:lpstr>
      <vt:lpstr>Innovative approach to assessment and certification</vt:lpstr>
      <vt:lpstr>Open Educational Resources developed by ESSA </vt:lpstr>
      <vt:lpstr>ESSA’s positive impact on student learning</vt:lpstr>
      <vt:lpstr>The project’s positive impact on the university sector</vt:lpstr>
      <vt:lpstr>How will you be assessed?</vt:lpstr>
      <vt:lpstr>Student Auditor Training Programme</vt:lpstr>
      <vt:lpstr>You are becoming auditors of University Social Responsibility </vt:lpstr>
      <vt:lpstr>What are the key tasks for you?</vt:lpstr>
      <vt:lpstr>Questions?</vt:lpstr>
      <vt:lpstr>University Social Responsibility (USR)</vt:lpstr>
      <vt:lpstr>What is USR? General concepts</vt:lpstr>
      <vt:lpstr>USR is about making a difference </vt:lpstr>
      <vt:lpstr>USR Benchmark Standards frame the ESSA Project</vt:lpstr>
      <vt:lpstr>Example: USR at the University of Manchester</vt:lpstr>
      <vt:lpstr>An example of recycling practices</vt:lpstr>
      <vt:lpstr>After watching:</vt:lpstr>
      <vt:lpstr>Check-out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vaidotas</dc:creator>
  <cp:lastModifiedBy>Rachel Drayson</cp:lastModifiedBy>
  <cp:revision>208</cp:revision>
  <dcterms:created xsi:type="dcterms:W3CDTF">2017-03-12T21:58:40Z</dcterms:created>
  <dcterms:modified xsi:type="dcterms:W3CDTF">2019-10-25T11:03:13Z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0x0101000B671A38EA752840B54342ED8632263B</vt:lpwstr>
  </property>
</Properties>
</file>