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1" r:id="rId5"/>
    <p:sldMasterId id="2147483654" r:id="rId6"/>
  </p:sldMasterIdLst>
  <p:notesMasterIdLst>
    <p:notesMasterId r:id="rId42"/>
  </p:notesMasterIdLst>
  <p:sldIdLst>
    <p:sldId id="280" r:id="rId7"/>
    <p:sldId id="257" r:id="rId8"/>
    <p:sldId id="337" r:id="rId9"/>
    <p:sldId id="316" r:id="rId10"/>
    <p:sldId id="265" r:id="rId11"/>
    <p:sldId id="259" r:id="rId12"/>
    <p:sldId id="264" r:id="rId13"/>
    <p:sldId id="338" r:id="rId14"/>
    <p:sldId id="287" r:id="rId15"/>
    <p:sldId id="304" r:id="rId16"/>
    <p:sldId id="305" r:id="rId17"/>
    <p:sldId id="288" r:id="rId18"/>
    <p:sldId id="339" r:id="rId19"/>
    <p:sldId id="289" r:id="rId20"/>
    <p:sldId id="306" r:id="rId21"/>
    <p:sldId id="309" r:id="rId22"/>
    <p:sldId id="319" r:id="rId23"/>
    <p:sldId id="312" r:id="rId24"/>
    <p:sldId id="293" r:id="rId25"/>
    <p:sldId id="314" r:id="rId26"/>
    <p:sldId id="315" r:id="rId27"/>
    <p:sldId id="340" r:id="rId28"/>
    <p:sldId id="296" r:id="rId29"/>
    <p:sldId id="297" r:id="rId30"/>
    <p:sldId id="341" r:id="rId31"/>
    <p:sldId id="298" r:id="rId32"/>
    <p:sldId id="342" r:id="rId33"/>
    <p:sldId id="317" r:id="rId34"/>
    <p:sldId id="343" r:id="rId35"/>
    <p:sldId id="318" r:id="rId36"/>
    <p:sldId id="344" r:id="rId37"/>
    <p:sldId id="302" r:id="rId38"/>
    <p:sldId id="303" r:id="rId39"/>
    <p:sldId id="345" r:id="rId40"/>
    <p:sldId id="286"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Martin" initials="BM" lastIdx="1" clrIdx="0"/>
  <p:cmAuthor id="2" name="Brian Martin" initials="BM [2]" lastIdx="1" clrIdx="1"/>
  <p:cmAuthor id="3" name="Brian Martin" initials="BM [3]" lastIdx="1" clrIdx="2"/>
  <p:cmAuthor id="4" name="Brian Martin" initials="BM [4]" lastIdx="1" clrIdx="3"/>
  <p:cmAuthor id="5" name="Brian Martin" initials="BM [5]" lastIdx="1" clrIdx="4"/>
  <p:cmAuthor id="6" name="Rachel Drayson" initials="RD" lastIdx="1" clrIdx="5">
    <p:extLst>
      <p:ext uri="{19B8F6BF-5375-455C-9EA6-DF929625EA0E}">
        <p15:presenceInfo xmlns:p15="http://schemas.microsoft.com/office/powerpoint/2012/main" userId="S-1-5-21-646537920-694158713-1251821120-72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400"/>
    <a:srgbClr val="33CC33"/>
    <a:srgbClr val="EEDC00"/>
    <a:srgbClr val="425563"/>
    <a:srgbClr val="00677F"/>
    <a:srgbClr val="00AEC7"/>
    <a:srgbClr val="840B55"/>
    <a:srgbClr val="BF68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E2B80B-C4F5-9182-1183-856DEE9BD9EF}" v="1" dt="2019-10-24T14:36:18.267"/>
    <p1510:client id="{B57AFD1D-487A-4A9B-9AD2-654A61221FBB}" v="641" dt="2019-10-09T14:21:43.949"/>
  </p1510:revLst>
</p1510:revInfo>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075" autoAdjust="0"/>
    <p:restoredTop sz="94343" autoAdjust="0"/>
  </p:normalViewPr>
  <p:slideViewPr>
    <p:cSldViewPr>
      <p:cViewPr varScale="1">
        <p:scale>
          <a:sx n="109" d="100"/>
          <a:sy n="109" d="100"/>
        </p:scale>
        <p:origin x="129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Drayson" userId="S::rachel.drayson@sos-uk.org::41e2ae6b-c478-409f-902f-5713fcc3f609" providerId="AD" clId="Web-{83E2B80B-C4F5-9182-1183-856DEE9BD9EF}"/>
    <pc:docChg chg="modSld">
      <pc:chgData name="Rachel Drayson" userId="S::rachel.drayson@sos-uk.org::41e2ae6b-c478-409f-902f-5713fcc3f609" providerId="AD" clId="Web-{83E2B80B-C4F5-9182-1183-856DEE9BD9EF}" dt="2019-10-24T14:36:18.267" v="0" actId="20577"/>
      <pc:docMkLst>
        <pc:docMk/>
      </pc:docMkLst>
      <pc:sldChg chg="modSp">
        <pc:chgData name="Rachel Drayson" userId="S::rachel.drayson@sos-uk.org::41e2ae6b-c478-409f-902f-5713fcc3f609" providerId="AD" clId="Web-{83E2B80B-C4F5-9182-1183-856DEE9BD9EF}" dt="2019-10-24T14:36:18.267" v="0" actId="20577"/>
        <pc:sldMkLst>
          <pc:docMk/>
          <pc:sldMk cId="2009252556" sldId="257"/>
        </pc:sldMkLst>
        <pc:spChg chg="mod">
          <ac:chgData name="Rachel Drayson" userId="S::rachel.drayson@sos-uk.org::41e2ae6b-c478-409f-902f-5713fcc3f609" providerId="AD" clId="Web-{83E2B80B-C4F5-9182-1183-856DEE9BD9EF}" dt="2019-10-24T14:36:18.267" v="0" actId="20577"/>
          <ac:spMkLst>
            <pc:docMk/>
            <pc:sldMk cId="2009252556" sldId="257"/>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815F7-305B-4E3C-8E3E-AAC61439053D}" type="datetimeFigureOut">
              <a:rPr lang="en-GB" smtClean="0"/>
              <a:pPr/>
              <a:t>24/10/2019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0A4F45-EEFE-4A5E-AE5D-4B7A2E0438E4}" type="slidenum">
              <a:rPr lang="en-GB" smtClean="0"/>
              <a:pPr/>
              <a:t>‹#›</a:t>
            </a:fld>
            <a:endParaRPr lang="en-GB"/>
          </a:p>
        </p:txBody>
      </p:sp>
    </p:spTree>
    <p:extLst>
      <p:ext uri="{BB962C8B-B14F-4D97-AF65-F5344CB8AC3E}">
        <p14:creationId xmlns:p14="http://schemas.microsoft.com/office/powerpoint/2010/main" val="2676890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Auf9pkuCc8k"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youtube.com/watch?v=cCAPz14yjd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ZP6YzRR0lS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0A4F45-EEFE-4A5E-AE5D-4B7A2E0438E4}" type="slidenum">
              <a:rPr lang="en-GB" smtClean="0"/>
              <a:pPr/>
              <a:t>6</a:t>
            </a:fld>
            <a:endParaRPr lang="en-GB"/>
          </a:p>
        </p:txBody>
      </p:sp>
    </p:spTree>
    <p:extLst>
      <p:ext uri="{BB962C8B-B14F-4D97-AF65-F5344CB8AC3E}">
        <p14:creationId xmlns:p14="http://schemas.microsoft.com/office/powerpoint/2010/main" val="1103718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GB" sz="1200" u="sng" kern="1200" dirty="0">
                <a:solidFill>
                  <a:schemeClr val="tx1"/>
                </a:solidFill>
                <a:effectLst/>
                <a:latin typeface="+mn-lt"/>
                <a:ea typeface="+mn-ea"/>
                <a:cs typeface="+mn-cs"/>
                <a:hlinkClick r:id="rId3"/>
              </a:rPr>
              <a:t>https://www.youtube.com/watch?v=Auf9pkuCc8k</a:t>
            </a:r>
            <a:r>
              <a:rPr lang="en-GB" sz="1200" u="sng" kern="1200" dirty="0">
                <a:solidFill>
                  <a:schemeClr val="tx1"/>
                </a:solidFill>
                <a:effectLst/>
                <a:latin typeface="+mn-lt"/>
                <a:ea typeface="+mn-ea"/>
                <a:cs typeface="+mn-cs"/>
              </a:rPr>
              <a:t> </a:t>
            </a:r>
            <a:endParaRPr lang="lt-LT"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https://www.youtube.com/watch?v=cCAPz14yjd4</a:t>
            </a:r>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19</a:t>
            </a:fld>
            <a:endParaRPr lang="en-GB"/>
          </a:p>
        </p:txBody>
      </p:sp>
    </p:spTree>
    <p:extLst>
      <p:ext uri="{BB962C8B-B14F-4D97-AF65-F5344CB8AC3E}">
        <p14:creationId xmlns:p14="http://schemas.microsoft.com/office/powerpoint/2010/main" val="201602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Trainer presents the framework of the site observation process. </a:t>
            </a:r>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20</a:t>
            </a:fld>
            <a:endParaRPr lang="en-GB"/>
          </a:p>
        </p:txBody>
      </p:sp>
    </p:spTree>
    <p:extLst>
      <p:ext uri="{BB962C8B-B14F-4D97-AF65-F5344CB8AC3E}">
        <p14:creationId xmlns:p14="http://schemas.microsoft.com/office/powerpoint/2010/main" val="40276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https://www.youtube.com/watch?v=ZP6YzRR0lSk</a:t>
            </a:r>
            <a:r>
              <a:rPr lang="en-GB" sz="1200" u="sng" kern="1200" dirty="0">
                <a:solidFill>
                  <a:schemeClr val="tx1"/>
                </a:solidFill>
                <a:effectLst/>
                <a:latin typeface="+mn-lt"/>
                <a:ea typeface="+mn-ea"/>
                <a:cs typeface="+mn-cs"/>
              </a:rPr>
              <a:t> </a:t>
            </a:r>
            <a:endParaRPr lang="lt-L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21</a:t>
            </a:fld>
            <a:endParaRPr lang="en-GB"/>
          </a:p>
        </p:txBody>
      </p:sp>
    </p:spTree>
    <p:extLst>
      <p:ext uri="{BB962C8B-B14F-4D97-AF65-F5344CB8AC3E}">
        <p14:creationId xmlns:p14="http://schemas.microsoft.com/office/powerpoint/2010/main" val="3758269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The group is divided into small groups of 2-3. Each small group/pair choose 1-2 research methods (depends on the number of participants) and one of 4 benchmarks.</a:t>
            </a:r>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23</a:t>
            </a:fld>
            <a:endParaRPr lang="en-GB"/>
          </a:p>
        </p:txBody>
      </p:sp>
    </p:spTree>
    <p:extLst>
      <p:ext uri="{BB962C8B-B14F-4D97-AF65-F5344CB8AC3E}">
        <p14:creationId xmlns:p14="http://schemas.microsoft.com/office/powerpoint/2010/main" val="723425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Working groups exchange the research instruments they</a:t>
            </a:r>
            <a:r>
              <a:rPr lang="en-US" baseline="0" dirty="0"/>
              <a:t> have</a:t>
            </a:r>
            <a:r>
              <a:rPr lang="en-US" dirty="0"/>
              <a:t> created. Groups </a:t>
            </a:r>
            <a:r>
              <a:rPr lang="en-US" dirty="0" err="1"/>
              <a:t>analyse</a:t>
            </a:r>
            <a:r>
              <a:rPr lang="en-US" dirty="0"/>
              <a:t> their peers’ work and take turns to give feedback (tips and tops): what they like, what they don’t understand,</a:t>
            </a:r>
            <a:r>
              <a:rPr lang="en-US" baseline="0" dirty="0"/>
              <a:t> and to explain</a:t>
            </a:r>
            <a:r>
              <a:rPr lang="en-US" dirty="0"/>
              <a:t> their choices and decisions. </a:t>
            </a:r>
          </a:p>
          <a:p>
            <a:r>
              <a:rPr lang="en-US" dirty="0"/>
              <a:t>The trainer moderates the discussion.</a:t>
            </a:r>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24</a:t>
            </a:fld>
            <a:endParaRPr lang="en-GB"/>
          </a:p>
        </p:txBody>
      </p:sp>
    </p:spTree>
    <p:extLst>
      <p:ext uri="{BB962C8B-B14F-4D97-AF65-F5344CB8AC3E}">
        <p14:creationId xmlns:p14="http://schemas.microsoft.com/office/powerpoint/2010/main" val="2032496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Students explore the university campus while having “a walking lunch” . The task is to walk around without any special goals. After lunch students give their feedback on what they have noticed while walking around and observing: buildings, staff, symbols, environment and so on.</a:t>
            </a:r>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26</a:t>
            </a:fld>
            <a:endParaRPr lang="en-GB"/>
          </a:p>
        </p:txBody>
      </p:sp>
    </p:spTree>
    <p:extLst>
      <p:ext uri="{BB962C8B-B14F-4D97-AF65-F5344CB8AC3E}">
        <p14:creationId xmlns:p14="http://schemas.microsoft.com/office/powerpoint/2010/main" val="3288422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The trainer moderates the discussion on the following questions:</a:t>
            </a:r>
          </a:p>
          <a:p>
            <a:pPr marL="457200" lvl="0" indent="-457200">
              <a:buFont typeface="Wingdings" panose="05000000000000000000" pitchFamily="2" charset="2"/>
              <a:buChar char="ü"/>
            </a:pPr>
            <a:r>
              <a:rPr lang="en-US" sz="1200" i="1" dirty="0"/>
              <a:t>How to plan the auditing process? </a:t>
            </a:r>
            <a:endParaRPr lang="lt-LT" sz="1200" dirty="0"/>
          </a:p>
          <a:p>
            <a:pPr marL="457200" lvl="0" indent="-457200">
              <a:buFont typeface="Wingdings" panose="05000000000000000000" pitchFamily="2" charset="2"/>
              <a:buChar char="ü"/>
            </a:pPr>
            <a:r>
              <a:rPr lang="en-GB" sz="1200" i="1" dirty="0"/>
              <a:t>How to analyse and understand the results?</a:t>
            </a:r>
          </a:p>
          <a:p>
            <a:pPr marL="0" lvl="0" indent="0">
              <a:buFont typeface="Wingdings" panose="05000000000000000000" pitchFamily="2" charset="2"/>
              <a:buNone/>
            </a:pPr>
            <a:endParaRPr lang="lt-LT" sz="1200" dirty="0"/>
          </a:p>
          <a:p>
            <a:r>
              <a:rPr lang="en-US" dirty="0"/>
              <a:t>The trainer explains how and why research ethics is important during the auditing process.</a:t>
            </a:r>
          </a:p>
          <a:p>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32</a:t>
            </a:fld>
            <a:endParaRPr lang="en-GB"/>
          </a:p>
        </p:txBody>
      </p:sp>
    </p:spTree>
    <p:extLst>
      <p:ext uri="{BB962C8B-B14F-4D97-AF65-F5344CB8AC3E}">
        <p14:creationId xmlns:p14="http://schemas.microsoft.com/office/powerpoint/2010/main" val="3605027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trainer  presents and explains the main principles of research ethics and responsibilities of researcher.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Moderates group discussion and asks students to give examples.</a:t>
            </a:r>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33</a:t>
            </a:fld>
            <a:endParaRPr lang="en-GB"/>
          </a:p>
        </p:txBody>
      </p:sp>
    </p:spTree>
    <p:extLst>
      <p:ext uri="{BB962C8B-B14F-4D97-AF65-F5344CB8AC3E}">
        <p14:creationId xmlns:p14="http://schemas.microsoft.com/office/powerpoint/2010/main" val="42228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Students share what they have learned during the day. Trainers answer the questions and help to find out solutions unclear situations students have experienced.  </a:t>
            </a:r>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35</a:t>
            </a:fld>
            <a:endParaRPr lang="en-GB"/>
          </a:p>
        </p:txBody>
      </p:sp>
    </p:spTree>
    <p:extLst>
      <p:ext uri="{BB962C8B-B14F-4D97-AF65-F5344CB8AC3E}">
        <p14:creationId xmlns:p14="http://schemas.microsoft.com/office/powerpoint/2010/main" val="18788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10</a:t>
            </a:fld>
            <a:endParaRPr lang="en-GB"/>
          </a:p>
        </p:txBody>
      </p:sp>
    </p:spTree>
    <p:extLst>
      <p:ext uri="{BB962C8B-B14F-4D97-AF65-F5344CB8AC3E}">
        <p14:creationId xmlns:p14="http://schemas.microsoft.com/office/powerpoint/2010/main" val="176800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7A0A4F45-EEFE-4A5E-AE5D-4B7A2E0438E4}" type="slidenum">
              <a:rPr lang="en-GB" smtClean="0"/>
              <a:pPr/>
              <a:t>11</a:t>
            </a:fld>
            <a:endParaRPr lang="en-GB"/>
          </a:p>
        </p:txBody>
      </p:sp>
    </p:spTree>
    <p:extLst>
      <p:ext uri="{BB962C8B-B14F-4D97-AF65-F5344CB8AC3E}">
        <p14:creationId xmlns:p14="http://schemas.microsoft.com/office/powerpoint/2010/main" val="207674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12</a:t>
            </a:fld>
            <a:endParaRPr lang="en-GB"/>
          </a:p>
        </p:txBody>
      </p:sp>
    </p:spTree>
    <p:extLst>
      <p:ext uri="{BB962C8B-B14F-4D97-AF65-F5344CB8AC3E}">
        <p14:creationId xmlns:p14="http://schemas.microsoft.com/office/powerpoint/2010/main" val="292203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14</a:t>
            </a:fld>
            <a:endParaRPr lang="en-GB"/>
          </a:p>
        </p:txBody>
      </p:sp>
    </p:spTree>
    <p:extLst>
      <p:ext uri="{BB962C8B-B14F-4D97-AF65-F5344CB8AC3E}">
        <p14:creationId xmlns:p14="http://schemas.microsoft.com/office/powerpoint/2010/main" val="280487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Trainer presents main types of documents and shows the video “How to analyze a document”. </a:t>
            </a:r>
          </a:p>
          <a:p>
            <a:r>
              <a:rPr lang="en-US" dirty="0"/>
              <a:t>Presented types are illustrated and discussed in group by imagining what kind of documents it could be in university case. </a:t>
            </a:r>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15</a:t>
            </a:fld>
            <a:endParaRPr lang="en-GB"/>
          </a:p>
        </p:txBody>
      </p:sp>
    </p:spTree>
    <p:extLst>
      <p:ext uri="{BB962C8B-B14F-4D97-AF65-F5344CB8AC3E}">
        <p14:creationId xmlns:p14="http://schemas.microsoft.com/office/powerpoint/2010/main" val="1999727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Short presentation on types of questionnaires. Trainer shows the video and asks the group for the short feedback.</a:t>
            </a:r>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16</a:t>
            </a:fld>
            <a:endParaRPr lang="en-GB"/>
          </a:p>
        </p:txBody>
      </p:sp>
    </p:spTree>
    <p:extLst>
      <p:ext uri="{BB962C8B-B14F-4D97-AF65-F5344CB8AC3E}">
        <p14:creationId xmlns:p14="http://schemas.microsoft.com/office/powerpoint/2010/main" val="45787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17</a:t>
            </a:fld>
            <a:endParaRPr lang="en-GB"/>
          </a:p>
        </p:txBody>
      </p:sp>
    </p:spTree>
    <p:extLst>
      <p:ext uri="{BB962C8B-B14F-4D97-AF65-F5344CB8AC3E}">
        <p14:creationId xmlns:p14="http://schemas.microsoft.com/office/powerpoint/2010/main" val="3702663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Trainer presents the main characteristics of focus group method. </a:t>
            </a:r>
            <a:endParaRPr lang="lt-LT" dirty="0"/>
          </a:p>
        </p:txBody>
      </p:sp>
      <p:sp>
        <p:nvSpPr>
          <p:cNvPr id="4" name="Skaidrės numerio vietos rezervavimo ženklas 3"/>
          <p:cNvSpPr>
            <a:spLocks noGrp="1"/>
          </p:cNvSpPr>
          <p:nvPr>
            <p:ph type="sldNum" sz="quarter" idx="10"/>
          </p:nvPr>
        </p:nvSpPr>
        <p:spPr/>
        <p:txBody>
          <a:bodyPr/>
          <a:lstStyle/>
          <a:p>
            <a:fld id="{7A0A4F45-EEFE-4A5E-AE5D-4B7A2E0438E4}" type="slidenum">
              <a:rPr lang="en-GB" smtClean="0"/>
              <a:pPr/>
              <a:t>18</a:t>
            </a:fld>
            <a:endParaRPr lang="en-GB"/>
          </a:p>
        </p:txBody>
      </p:sp>
    </p:spTree>
    <p:extLst>
      <p:ext uri="{BB962C8B-B14F-4D97-AF65-F5344CB8AC3E}">
        <p14:creationId xmlns:p14="http://schemas.microsoft.com/office/powerpoint/2010/main" val="653614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6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1784" y="548681"/>
            <a:ext cx="7988300" cy="1008111"/>
          </a:xfrm>
        </p:spPr>
        <p:txBody>
          <a:bodyPr anchor="t" anchorCtr="0"/>
          <a:lstStyle/>
          <a:p>
            <a:r>
              <a:rPr lang="en-US"/>
              <a:t>Click to edit Master title style</a:t>
            </a:r>
            <a:endParaRPr lang="en-US" dirty="0"/>
          </a:p>
        </p:txBody>
      </p:sp>
      <p:sp>
        <p:nvSpPr>
          <p:cNvPr id="3" name="Subtitle 2"/>
          <p:cNvSpPr>
            <a:spLocks noGrp="1"/>
          </p:cNvSpPr>
          <p:nvPr>
            <p:ph type="subTitle" idx="1"/>
          </p:nvPr>
        </p:nvSpPr>
        <p:spPr>
          <a:xfrm>
            <a:off x="539552" y="1772816"/>
            <a:ext cx="7992888" cy="648072"/>
          </a:xfrm>
        </p:spPr>
        <p:txBody>
          <a:bodyPr/>
          <a:lstStyle>
            <a:lvl1pPr marL="0" indent="0" algn="l">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97370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3904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1784" y="548681"/>
            <a:ext cx="7988300" cy="1008111"/>
          </a:xfrm>
        </p:spPr>
        <p:txBody>
          <a:bodyPr anchor="t" anchorCtr="0"/>
          <a:lstStyle/>
          <a:p>
            <a:r>
              <a:rPr lang="en-US"/>
              <a:t>Click to edit Master title style</a:t>
            </a:r>
            <a:endParaRPr lang="en-US" dirty="0"/>
          </a:p>
        </p:txBody>
      </p:sp>
      <p:sp>
        <p:nvSpPr>
          <p:cNvPr id="3" name="Subtitle 2"/>
          <p:cNvSpPr>
            <a:spLocks noGrp="1"/>
          </p:cNvSpPr>
          <p:nvPr>
            <p:ph type="subTitle" idx="1"/>
          </p:nvPr>
        </p:nvSpPr>
        <p:spPr>
          <a:xfrm>
            <a:off x="539552" y="1772816"/>
            <a:ext cx="7992888" cy="648072"/>
          </a:xfrm>
        </p:spPr>
        <p:txBody>
          <a:bodyPr/>
          <a:lstStyle>
            <a:lvl1pPr marL="0" indent="0" algn="l">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940181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723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1784" y="548681"/>
            <a:ext cx="7988300" cy="1008111"/>
          </a:xfrm>
        </p:spPr>
        <p:txBody>
          <a:bodyPr anchor="t" anchorCtr="0"/>
          <a:lstStyle/>
          <a:p>
            <a:r>
              <a:rPr lang="en-US"/>
              <a:t>Click to edit Master title style</a:t>
            </a:r>
          </a:p>
        </p:txBody>
      </p:sp>
      <p:sp>
        <p:nvSpPr>
          <p:cNvPr id="3" name="Subtitle 2"/>
          <p:cNvSpPr>
            <a:spLocks noGrp="1"/>
          </p:cNvSpPr>
          <p:nvPr>
            <p:ph type="subTitle" idx="1"/>
          </p:nvPr>
        </p:nvSpPr>
        <p:spPr>
          <a:xfrm>
            <a:off x="539552" y="1772816"/>
            <a:ext cx="7992888" cy="648072"/>
          </a:xfrm>
        </p:spPr>
        <p:txBody>
          <a:bodyPr/>
          <a:lstStyle>
            <a:lvl1pPr marL="0" indent="0" algn="l">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818733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32656"/>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844824"/>
            <a:ext cx="7772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rtl="0" eaLnBrk="1" fontAlgn="base" hangingPunct="1">
        <a:spcBef>
          <a:spcPct val="0"/>
        </a:spcBef>
        <a:spcAft>
          <a:spcPct val="0"/>
        </a:spcAft>
        <a:defRPr sz="3200">
          <a:solidFill>
            <a:srgbClr val="84BD00"/>
          </a:solidFill>
          <a:latin typeface="+mj-lt"/>
          <a:ea typeface="+mj-ea"/>
          <a:cs typeface="+mj-cs"/>
        </a:defRPr>
      </a:lvl1pPr>
      <a:lvl2pPr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32656"/>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844824"/>
            <a:ext cx="7772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3888866"/>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rtl="0" eaLnBrk="1" fontAlgn="base" hangingPunct="1">
        <a:spcBef>
          <a:spcPct val="0"/>
        </a:spcBef>
        <a:spcAft>
          <a:spcPct val="0"/>
        </a:spcAft>
        <a:defRPr sz="3200">
          <a:solidFill>
            <a:srgbClr val="84BD00"/>
          </a:solidFill>
          <a:latin typeface="+mj-lt"/>
          <a:ea typeface="+mj-ea"/>
          <a:cs typeface="+mj-cs"/>
        </a:defRPr>
      </a:lvl1pPr>
      <a:lvl2pPr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32656"/>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844824"/>
            <a:ext cx="7772400" cy="3657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561546"/>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rtl="0" eaLnBrk="1" fontAlgn="base" hangingPunct="1">
        <a:spcBef>
          <a:spcPct val="0"/>
        </a:spcBef>
        <a:spcAft>
          <a:spcPct val="0"/>
        </a:spcAft>
        <a:defRPr sz="3200">
          <a:solidFill>
            <a:srgbClr val="84BD00"/>
          </a:solidFill>
          <a:latin typeface="+mj-lt"/>
          <a:ea typeface="+mj-ea"/>
          <a:cs typeface="+mj-cs"/>
        </a:defRPr>
      </a:lvl1pPr>
      <a:lvl2pPr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tx2"/>
          </a:solidFill>
          <a:latin typeface="Verdana"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creativecommons.org/licenses/by-nc-sa/4.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kSWvAmnlho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7onVHIkS1Y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5CB5cmrEdh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Auf9pkuCc8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youtube.com/watch?v=6E4HbC2Qvzw"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SA-project-PPT-bground2.jpg"/>
          <p:cNvPicPr>
            <a:picLocks noChangeAspect="1"/>
          </p:cNvPicPr>
          <p:nvPr/>
        </p:nvPicPr>
        <p:blipFill>
          <a:blip r:embed="rId2">
            <a:extLst>
              <a:ext uri="{28A0092B-C50C-407E-A947-70E740481C1C}">
                <a14:useLocalDpi xmlns:a14="http://schemas.microsoft.com/office/drawing/2010/main" val="0"/>
              </a:ext>
            </a:extLst>
          </a:blip>
          <a:srcRect t="-12348"/>
          <a:stretch>
            <a:fillRect/>
          </a:stretch>
        </p:blipFill>
        <p:spPr>
          <a:xfrm>
            <a:off x="-13180" y="-850800"/>
            <a:ext cx="9134856" cy="7704856"/>
          </a:xfrm>
          <a:prstGeom prst="rect">
            <a:avLst/>
          </a:prstGeom>
        </p:spPr>
      </p:pic>
      <p:sp>
        <p:nvSpPr>
          <p:cNvPr id="5" name="Title Placeholder 1"/>
          <p:cNvSpPr txBox="1">
            <a:spLocks/>
          </p:cNvSpPr>
          <p:nvPr/>
        </p:nvSpPr>
        <p:spPr bwMode="auto">
          <a:xfrm>
            <a:off x="4740784" y="548680"/>
            <a:ext cx="4167758" cy="246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84BD00"/>
                </a:solidFill>
                <a:effectLst/>
                <a:uLnTx/>
                <a:uFillTx/>
                <a:latin typeface="Verdana" charset="0"/>
                <a:ea typeface="ＭＳ Ｐゴシック" charset="0"/>
                <a:cs typeface="Verdana" charset="0"/>
                <a:sym typeface="Arial"/>
              </a:rPr>
              <a:t>Auditor training programme: Unit 4</a:t>
            </a:r>
          </a:p>
        </p:txBody>
      </p:sp>
      <p:pic>
        <p:nvPicPr>
          <p:cNvPr id="2057" name="Picture 3" descr="https://d15omoko64skxi.cloudfront.net/wp-content/uploads/2017/06/cc.logo_.large_-300x72.png">
            <a:extLst>
              <a:ext uri="{FF2B5EF4-FFF2-40B4-BE49-F238E27FC236}">
                <a16:creationId xmlns:a16="http://schemas.microsoft.com/office/drawing/2014/main" id="{30FEC5CD-AF18-4049-8BE1-668B8D618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323" y="6214519"/>
            <a:ext cx="1250950" cy="3000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1">
            <a:extLst>
              <a:ext uri="{FF2B5EF4-FFF2-40B4-BE49-F238E27FC236}">
                <a16:creationId xmlns:a16="http://schemas.microsoft.com/office/drawing/2014/main" id="{1B09DA48-F207-4F5E-B48B-4368253FB17B}"/>
              </a:ext>
            </a:extLst>
          </p:cNvPr>
          <p:cNvSpPr>
            <a:spLocks noChangeArrowheads="1"/>
          </p:cNvSpPr>
          <p:nvPr/>
        </p:nvSpPr>
        <p:spPr bwMode="auto">
          <a:xfrm>
            <a:off x="284212" y="4162666"/>
            <a:ext cx="8536260"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Verdana" panose="020B0604030504040204" pitchFamily="34" charset="0"/>
                <a:ea typeface="MS Mincho" panose="02020609040205080304" pitchFamily="49" charset="-128"/>
                <a:cs typeface="Times New Roman" panose="02020603050405020304" pitchFamily="18" charset="0"/>
                <a:sym typeface="Arial"/>
              </a:rPr>
              <a:t>Disclaimer</a:t>
            </a:r>
            <a:endParaRPr kumimoji="0" lang="en-GB" altLang="en-US" sz="600" b="0" i="0" u="none" strike="noStrike" kern="1200" cap="none" spc="0" normalizeH="0" baseline="0" noProof="0" dirty="0">
              <a:ln>
                <a:noFill/>
              </a:ln>
              <a:solidFill>
                <a:srgbClr val="000000"/>
              </a:solidFill>
              <a:effectLst/>
              <a:uLnTx/>
              <a:uFillTx/>
              <a:latin typeface="Verdana" charset="0"/>
              <a:ea typeface="ＭＳ Ｐゴシック" charset="0"/>
              <a:cs typeface="Arial"/>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Segoe UI" panose="020B0502040204020203" pitchFamily="34" charset="0"/>
                <a:sym typeface="Arial"/>
              </a:rPr>
              <a:t>This resource was produced as part of the European Students’ Sustainability Auditing project which received funding from Erasmus+ during 01.09.2016 – 31.08.2019 (Contract number: 2016-1-UK01-KA203-024648)</a:t>
            </a:r>
            <a:r>
              <a:rPr kumimoji="0" lang="en-GB" altLang="en-US" sz="9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Segoe UI" panose="020B0502040204020203" pitchFamily="34" charset="0"/>
                <a:sym typeface="Arial"/>
              </a:rPr>
              <a:t> </a:t>
            </a:r>
            <a:endParaRPr kumimoji="0" lang="en-GB" altLang="en-US" sz="600" b="0" i="0" u="none" strike="noStrike" kern="1200" cap="none" spc="0" normalizeH="0" baseline="0" noProof="0" dirty="0">
              <a:ln>
                <a:noFill/>
              </a:ln>
              <a:solidFill>
                <a:srgbClr val="000000"/>
              </a:solidFill>
              <a:effectLst/>
              <a:uLnTx/>
              <a:uFillTx/>
              <a:latin typeface="Verdana" charset="0"/>
              <a:ea typeface="ＭＳ Ｐゴシック" charset="0"/>
              <a:cs typeface="Arial"/>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Segoe UI" panose="020B0502040204020203" pitchFamily="34" charset="0"/>
                <a:sym typeface="Arial"/>
              </a:rPr>
              <a:t> </a:t>
            </a:r>
            <a:endParaRPr kumimoji="0" lang="en-GB" altLang="en-US" sz="600" b="0" i="0" u="none" strike="noStrike" kern="1200" cap="none" spc="0" normalizeH="0" baseline="0" noProof="0" dirty="0">
              <a:ln>
                <a:noFill/>
              </a:ln>
              <a:solidFill>
                <a:srgbClr val="000000"/>
              </a:solidFill>
              <a:effectLst/>
              <a:uLnTx/>
              <a:uFillTx/>
              <a:latin typeface="Verdana" charset="0"/>
              <a:ea typeface="ＭＳ Ｐゴシック" charset="0"/>
              <a:cs typeface="Arial"/>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Segoe UI" panose="020B0502040204020203" pitchFamily="34" charset="0"/>
                <a:sym typeface="Arial"/>
              </a:rPr>
              <a:t>The sole responsibility for the content of this resource lies with the authors. It does not necessarily reflect the opinion of the European Union. The European Commission are not responsible for any use that may be made of the information contained therein.</a:t>
            </a:r>
            <a:r>
              <a:rPr kumimoji="0" lang="en-GB" altLang="en-US" sz="9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Segoe UI" panose="020B0502040204020203" pitchFamily="34" charset="0"/>
                <a:sym typeface="Arial"/>
              </a:rPr>
              <a:t> </a:t>
            </a:r>
            <a:endParaRPr kumimoji="0" lang="en-GB" altLang="en-US" sz="600" b="0" i="0" u="none" strike="noStrike" kern="1200" cap="none" spc="0" normalizeH="0" baseline="0" noProof="0" dirty="0">
              <a:ln>
                <a:noFill/>
              </a:ln>
              <a:solidFill>
                <a:srgbClr val="000000"/>
              </a:solidFill>
              <a:effectLst/>
              <a:uLnTx/>
              <a:uFillTx/>
              <a:latin typeface="Verdana" charset="0"/>
              <a:ea typeface="ＭＳ Ｐゴシック" charset="0"/>
              <a:cs typeface="Arial"/>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a:sym typeface="Arial"/>
            </a:endParaRPr>
          </a:p>
        </p:txBody>
      </p:sp>
      <p:sp>
        <p:nvSpPr>
          <p:cNvPr id="11" name="Rectangle 12">
            <a:extLst>
              <a:ext uri="{FF2B5EF4-FFF2-40B4-BE49-F238E27FC236}">
                <a16:creationId xmlns:a16="http://schemas.microsoft.com/office/drawing/2014/main" id="{08D6E5A4-73F5-4382-9D4C-1A93177207C1}"/>
              </a:ext>
            </a:extLst>
          </p:cNvPr>
          <p:cNvSpPr>
            <a:spLocks noChangeArrowheads="1"/>
          </p:cNvSpPr>
          <p:nvPr/>
        </p:nvSpPr>
        <p:spPr bwMode="auto">
          <a:xfrm>
            <a:off x="284212" y="5459602"/>
            <a:ext cx="7960196" cy="5386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Verdana" panose="020B0604030504040204" pitchFamily="34" charset="0"/>
                <a:ea typeface="Times New Roman" panose="02020603050405020304" pitchFamily="18" charset="0"/>
                <a:cs typeface="Segoe UI" panose="020B0502040204020203" pitchFamily="34" charset="0"/>
                <a:sym typeface="Arial"/>
              </a:rPr>
              <a:t>This work is licensed under a</a:t>
            </a:r>
            <a:r>
              <a:rPr kumimoji="0" lang="en-US" altLang="en-US" sz="1100" b="0" i="0" u="none" strike="noStrike" kern="1200" cap="none" spc="0" normalizeH="0" baseline="0" noProof="0" dirty="0">
                <a:ln>
                  <a:noFill/>
                </a:ln>
                <a:solidFill>
                  <a:srgbClr val="004E42"/>
                </a:solidFill>
                <a:effectLst/>
                <a:uLnTx/>
                <a:uFillTx/>
                <a:latin typeface="Verdana" panose="020B0604030504040204" pitchFamily="34" charset="0"/>
                <a:ea typeface="MS Mincho" panose="02020609040205080304" pitchFamily="49" charset="-128"/>
                <a:cs typeface="Times New Roman" panose="02020603050405020304" pitchFamily="18" charset="0"/>
                <a:sym typeface="Arial"/>
              </a:rPr>
              <a:t> </a:t>
            </a:r>
            <a:r>
              <a:rPr kumimoji="0" lang="en-US" altLang="en-US" sz="900" b="0" i="0" u="sng" strike="noStrike" kern="1200" cap="none" spc="0" normalizeH="0" baseline="0" noProof="0" dirty="0">
                <a:ln>
                  <a:noFill/>
                </a:ln>
                <a:solidFill>
                  <a:srgbClr val="049CCF"/>
                </a:solidFill>
                <a:effectLst/>
                <a:uLnTx/>
                <a:uFillTx/>
                <a:latin typeface="Verdana" panose="020B0604030504040204" pitchFamily="34" charset="0"/>
                <a:ea typeface="MS Mincho" panose="02020609040205080304" pitchFamily="49" charset="-128"/>
                <a:cs typeface="Times New Roman" panose="02020603050405020304" pitchFamily="18" charset="0"/>
                <a:sym typeface="Arial"/>
                <a:hlinkClick r:id="rId4"/>
              </a:rPr>
              <a:t>Creative Commons Attribution-</a:t>
            </a:r>
            <a:r>
              <a:rPr kumimoji="0" lang="en-US" altLang="en-US" sz="900" b="0" i="0" u="sng" strike="noStrike" kern="1200" cap="none" spc="0" normalizeH="0" baseline="0" noProof="0" dirty="0" err="1">
                <a:ln>
                  <a:noFill/>
                </a:ln>
                <a:solidFill>
                  <a:srgbClr val="049CCF"/>
                </a:solidFill>
                <a:effectLst/>
                <a:uLnTx/>
                <a:uFillTx/>
                <a:latin typeface="Verdana" panose="020B0604030504040204" pitchFamily="34" charset="0"/>
                <a:ea typeface="MS Mincho" panose="02020609040205080304" pitchFamily="49" charset="-128"/>
                <a:cs typeface="Times New Roman" panose="02020603050405020304" pitchFamily="18" charset="0"/>
                <a:sym typeface="Arial"/>
                <a:hlinkClick r:id="rId4"/>
              </a:rPr>
              <a:t>NonCommercial</a:t>
            </a:r>
            <a:r>
              <a:rPr kumimoji="0" lang="en-US" altLang="en-US" sz="900" b="0" i="0" u="sng" strike="noStrike" kern="1200" cap="none" spc="0" normalizeH="0" baseline="0" noProof="0" dirty="0">
                <a:ln>
                  <a:noFill/>
                </a:ln>
                <a:solidFill>
                  <a:srgbClr val="049CCF"/>
                </a:solidFill>
                <a:effectLst/>
                <a:uLnTx/>
                <a:uFillTx/>
                <a:latin typeface="Verdana" panose="020B0604030504040204" pitchFamily="34" charset="0"/>
                <a:ea typeface="MS Mincho" panose="02020609040205080304" pitchFamily="49" charset="-128"/>
                <a:cs typeface="Times New Roman" panose="02020603050405020304" pitchFamily="18" charset="0"/>
                <a:sym typeface="Arial"/>
                <a:hlinkClick r:id="rId4"/>
              </a:rPr>
              <a:t>-</a:t>
            </a:r>
            <a:r>
              <a:rPr kumimoji="0" lang="en-US" altLang="en-US" sz="900" b="0" i="0" u="sng" strike="noStrike" kern="1200" cap="none" spc="0" normalizeH="0" baseline="0" noProof="0" dirty="0" err="1">
                <a:ln>
                  <a:noFill/>
                </a:ln>
                <a:solidFill>
                  <a:srgbClr val="049CCF"/>
                </a:solidFill>
                <a:effectLst/>
                <a:uLnTx/>
                <a:uFillTx/>
                <a:latin typeface="Verdana" panose="020B0604030504040204" pitchFamily="34" charset="0"/>
                <a:ea typeface="MS Mincho" panose="02020609040205080304" pitchFamily="49" charset="-128"/>
                <a:cs typeface="Times New Roman" panose="02020603050405020304" pitchFamily="18" charset="0"/>
                <a:sym typeface="Arial"/>
                <a:hlinkClick r:id="rId4"/>
              </a:rPr>
              <a:t>ShareAlike</a:t>
            </a:r>
            <a:r>
              <a:rPr kumimoji="0" lang="en-US" altLang="en-US" sz="900" b="0" i="0" u="sng" strike="noStrike" kern="1200" cap="none" spc="0" normalizeH="0" baseline="0" noProof="0" dirty="0">
                <a:ln>
                  <a:noFill/>
                </a:ln>
                <a:solidFill>
                  <a:srgbClr val="049CCF"/>
                </a:solidFill>
                <a:effectLst/>
                <a:uLnTx/>
                <a:uFillTx/>
                <a:latin typeface="Verdana" panose="020B0604030504040204" pitchFamily="34" charset="0"/>
                <a:ea typeface="MS Mincho" panose="02020609040205080304" pitchFamily="49" charset="-128"/>
                <a:cs typeface="Times New Roman" panose="02020603050405020304" pitchFamily="18" charset="0"/>
                <a:sym typeface="Arial"/>
                <a:hlinkClick r:id="rId4"/>
              </a:rPr>
              <a:t> 4.0 International License</a:t>
            </a:r>
            <a:r>
              <a:rPr kumimoji="0" lang="en-US" altLang="en-US" sz="1100" b="0" i="0" u="none" strike="noStrike" kern="1200" cap="none" spc="0" normalizeH="0" baseline="0" noProof="0" dirty="0">
                <a:ln>
                  <a:noFill/>
                </a:ln>
                <a:solidFill>
                  <a:srgbClr val="464646"/>
                </a:solidFill>
                <a:effectLst/>
                <a:uLnTx/>
                <a:uFillTx/>
                <a:latin typeface="Verdana" panose="020B0604030504040204" pitchFamily="34" charset="0"/>
                <a:ea typeface="MS Mincho" panose="02020609040205080304" pitchFamily="49" charset="-128"/>
                <a:cs typeface="Times New Roman" panose="02020603050405020304" pitchFamily="18" charset="0"/>
                <a:sym typeface="Arial"/>
              </a:rPr>
              <a:t>.</a:t>
            </a:r>
            <a:endParaRPr kumimoji="0" lang="en-GB" altLang="en-US" sz="600" b="0" i="0" u="none" strike="noStrike" kern="1200" cap="none" spc="0" normalizeH="0" baseline="0" noProof="0" dirty="0">
              <a:ln>
                <a:noFill/>
              </a:ln>
              <a:solidFill>
                <a:srgbClr val="000000"/>
              </a:solidFill>
              <a:effectLst/>
              <a:uLnTx/>
              <a:uFillTx/>
              <a:latin typeface="Verdana" charset="0"/>
              <a:ea typeface="ＭＳ Ｐゴシック" charset="0"/>
              <a:cs typeface="Arial"/>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a:sym typeface="Arial"/>
            </a:endParaRPr>
          </a:p>
        </p:txBody>
      </p:sp>
      <p:sp>
        <p:nvSpPr>
          <p:cNvPr id="12" name="Rectangle 13">
            <a:extLst>
              <a:ext uri="{FF2B5EF4-FFF2-40B4-BE49-F238E27FC236}">
                <a16:creationId xmlns:a16="http://schemas.microsoft.com/office/drawing/2014/main" id="{634286A1-ACAE-42C4-ACE4-335F4BCFC5CF}"/>
              </a:ext>
            </a:extLst>
          </p:cNvPr>
          <p:cNvSpPr>
            <a:spLocks noChangeArrowheads="1"/>
          </p:cNvSpPr>
          <p:nvPr/>
        </p:nvSpPr>
        <p:spPr bwMode="auto">
          <a:xfrm>
            <a:off x="323528" y="41490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Verdana" charset="0"/>
              <a:ea typeface="ＭＳ Ｐゴシック" charset="0"/>
              <a:cs typeface="Arial"/>
              <a:sym typeface="Arial"/>
            </a:endParaRPr>
          </a:p>
        </p:txBody>
      </p:sp>
      <p:sp>
        <p:nvSpPr>
          <p:cNvPr id="13" name="Rectangle 14">
            <a:extLst>
              <a:ext uri="{FF2B5EF4-FFF2-40B4-BE49-F238E27FC236}">
                <a16:creationId xmlns:a16="http://schemas.microsoft.com/office/drawing/2014/main" id="{69506A43-F7C5-4434-A754-2D8CDC003736}"/>
              </a:ext>
            </a:extLst>
          </p:cNvPr>
          <p:cNvSpPr>
            <a:spLocks noChangeArrowheads="1"/>
          </p:cNvSpPr>
          <p:nvPr/>
        </p:nvSpPr>
        <p:spPr bwMode="auto">
          <a:xfrm>
            <a:off x="323528" y="43014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2400" b="0" i="0" u="none" strike="noStrike" kern="1200" cap="none" spc="0" normalizeH="0" baseline="0" noProof="0">
                <a:ln>
                  <a:noFill/>
                </a:ln>
                <a:solidFill>
                  <a:srgbClr val="84BD00"/>
                </a:solidFill>
                <a:effectLst/>
                <a:uLnTx/>
                <a:uFillTx/>
                <a:latin typeface="Verdana" panose="020B0604030504040204" pitchFamily="34" charset="0"/>
                <a:ea typeface="Times New Roman" panose="02020603050405020304" pitchFamily="18" charset="0"/>
                <a:cs typeface="Times New Roman" panose="02020603050405020304" pitchFamily="18" charset="0"/>
                <a:sym typeface="Arial"/>
              </a:rPr>
            </a:b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a:sym typeface="Arial"/>
            </a:endParaRPr>
          </a:p>
        </p:txBody>
      </p:sp>
      <p:pic>
        <p:nvPicPr>
          <p:cNvPr id="2056" name="Picture 2" descr="https://mirrors.creativecommons.org/presskit/buttons/88x31/png/by-nc-sa.eu.png">
            <a:extLst>
              <a:ext uri="{FF2B5EF4-FFF2-40B4-BE49-F238E27FC236}">
                <a16:creationId xmlns:a16="http://schemas.microsoft.com/office/drawing/2014/main" id="{90414C15-4B9D-4AA6-9C39-B31D2B5D6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232" y="6012113"/>
            <a:ext cx="2006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6">
            <a:extLst>
              <a:ext uri="{FF2B5EF4-FFF2-40B4-BE49-F238E27FC236}">
                <a16:creationId xmlns:a16="http://schemas.microsoft.com/office/drawing/2014/main" id="{F6F43E04-3328-41F4-B116-6EE28F4AD8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952" y="5938294"/>
            <a:ext cx="3881438" cy="8524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EBA96E1-2042-4C43-B408-CA7E1E8E0BBE}"/>
              </a:ext>
            </a:extLst>
          </p:cNvPr>
          <p:cNvSpPr txBox="1"/>
          <p:nvPr/>
        </p:nvSpPr>
        <p:spPr>
          <a:xfrm>
            <a:off x="284212" y="3001959"/>
            <a:ext cx="820891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charset="0"/>
                <a:ea typeface="ＭＳ Ｐゴシック" charset="0"/>
                <a:cs typeface="Arial"/>
                <a:sym typeface="Arial"/>
              </a:rPr>
              <a:t>These slides are intended as a resource for facilitators delivering the ESSA Auditor Training Programme to student auditors.</a:t>
            </a:r>
            <a:endParaRPr kumimoji="0" lang="en-GB" sz="1400" b="0" i="0" u="none" strike="noStrike" kern="1200" cap="none" spc="0" normalizeH="0" baseline="0" noProof="0" dirty="0">
              <a:ln>
                <a:noFill/>
              </a:ln>
              <a:solidFill>
                <a:srgbClr val="000000"/>
              </a:solidFill>
              <a:effectLst/>
              <a:uLnTx/>
              <a:uFillTx/>
              <a:latin typeface="Verdana" charset="0"/>
              <a:ea typeface="ＭＳ Ｐゴシック" charset="0"/>
              <a:cs typeface="Arial"/>
              <a:sym typeface="Arial"/>
            </a:endParaRPr>
          </a:p>
        </p:txBody>
      </p:sp>
    </p:spTree>
    <p:extLst>
      <p:ext uri="{BB962C8B-B14F-4D97-AF65-F5344CB8AC3E}">
        <p14:creationId xmlns:p14="http://schemas.microsoft.com/office/powerpoint/2010/main" val="3879460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en-US" sz="2800" dirty="0">
                <a:solidFill>
                  <a:srgbClr val="84B400"/>
                </a:solidFill>
              </a:rPr>
              <a:t>Quantitative research methods</a:t>
            </a:r>
            <a:endParaRPr lang="lt-LT" sz="2800" dirty="0">
              <a:solidFill>
                <a:srgbClr val="84B400"/>
              </a:solidFill>
            </a:endParaRPr>
          </a:p>
        </p:txBody>
      </p:sp>
      <p:sp>
        <p:nvSpPr>
          <p:cNvPr id="3" name="Antrinis pavadinimas 2"/>
          <p:cNvSpPr>
            <a:spLocks noGrp="1"/>
          </p:cNvSpPr>
          <p:nvPr>
            <p:ph type="subTitle" idx="1"/>
          </p:nvPr>
        </p:nvSpPr>
        <p:spPr>
          <a:xfrm>
            <a:off x="538850" y="1628800"/>
            <a:ext cx="8208912" cy="4032448"/>
          </a:xfrm>
        </p:spPr>
        <p:txBody>
          <a:bodyPr/>
          <a:lstStyle/>
          <a:p>
            <a:pPr marL="285750" indent="-285750">
              <a:buFont typeface="Arial" panose="020B0604020202020204" pitchFamily="34" charset="0"/>
              <a:buChar char="•"/>
            </a:pPr>
            <a:r>
              <a:rPr lang="en-GB" sz="1800" dirty="0"/>
              <a:t>Requires quantifiable data involving numerical and statistical explanations</a:t>
            </a:r>
          </a:p>
          <a:p>
            <a:pPr marL="285750" indent="-285750">
              <a:buFont typeface="Arial" panose="020B0604020202020204" pitchFamily="34" charset="0"/>
              <a:buChar char="•"/>
            </a:pPr>
            <a:r>
              <a:rPr lang="en-GB" sz="1800" dirty="0"/>
              <a:t>Is used to quantify the problem by way of generating numerical data or data that can be transformed into usable statistics</a:t>
            </a:r>
          </a:p>
          <a:p>
            <a:pPr marL="285750" indent="-285750">
              <a:buFont typeface="Arial" panose="020B0604020202020204" pitchFamily="34" charset="0"/>
              <a:buChar char="•"/>
            </a:pPr>
            <a:r>
              <a:rPr lang="en-GB" sz="1800" dirty="0"/>
              <a:t>Is used to quantify attitudes, opinions, behaviours, and other defined variables – and generalise results from a larger sample population</a:t>
            </a:r>
          </a:p>
          <a:p>
            <a:pPr marL="285750" indent="-285750">
              <a:buFont typeface="Arial" panose="020B0604020202020204" pitchFamily="34" charset="0"/>
              <a:buChar char="•"/>
            </a:pPr>
            <a:r>
              <a:rPr lang="en-GB" sz="1800" dirty="0"/>
              <a:t>Uses measurable data to formulate facts and uncover patterns in research</a:t>
            </a:r>
          </a:p>
          <a:p>
            <a:pPr marL="285750" indent="-285750">
              <a:buFont typeface="Arial" panose="020B0604020202020204" pitchFamily="34" charset="0"/>
              <a:buChar char="•"/>
            </a:pPr>
            <a:r>
              <a:rPr lang="en-GB" sz="1800" dirty="0"/>
              <a:t>Data collection, face-to-face interviews, telephone interviews, longitudinal studies, website interceptors, online polls, and systematic observations</a:t>
            </a:r>
            <a:endParaRPr lang="lt-LT" sz="1800" dirty="0"/>
          </a:p>
          <a:p>
            <a:pPr marL="285750" indent="-285750">
              <a:buFont typeface="Arial" panose="020B0604020202020204" pitchFamily="34" charset="0"/>
              <a:buChar char="•"/>
            </a:pPr>
            <a:endParaRPr lang="lt-LT" sz="1800" dirty="0"/>
          </a:p>
        </p:txBody>
      </p:sp>
    </p:spTree>
    <p:extLst>
      <p:ext uri="{BB962C8B-B14F-4D97-AF65-F5344CB8AC3E}">
        <p14:creationId xmlns:p14="http://schemas.microsoft.com/office/powerpoint/2010/main" val="3085103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en-GB" sz="2800" b="1" cap="all" dirty="0">
                <a:solidFill>
                  <a:srgbClr val="84B400"/>
                </a:solidFill>
              </a:rPr>
              <a:t> </a:t>
            </a:r>
            <a:r>
              <a:rPr lang="en-US" sz="2800" dirty="0">
                <a:solidFill>
                  <a:srgbClr val="84B400"/>
                </a:solidFill>
              </a:rPr>
              <a:t>Qualitative research methods</a:t>
            </a:r>
            <a:endParaRPr lang="lt-LT" sz="2800" dirty="0">
              <a:solidFill>
                <a:srgbClr val="84B400"/>
              </a:solidFill>
            </a:endParaRPr>
          </a:p>
        </p:txBody>
      </p:sp>
      <p:sp>
        <p:nvSpPr>
          <p:cNvPr id="3" name="Antrinis pavadinimas 2"/>
          <p:cNvSpPr>
            <a:spLocks noGrp="1"/>
          </p:cNvSpPr>
          <p:nvPr>
            <p:ph type="subTitle" idx="1"/>
          </p:nvPr>
        </p:nvSpPr>
        <p:spPr>
          <a:xfrm>
            <a:off x="431478" y="1490267"/>
            <a:ext cx="8208912" cy="4032448"/>
          </a:xfrm>
        </p:spPr>
        <p:txBody>
          <a:bodyPr/>
          <a:lstStyle/>
          <a:p>
            <a:pPr marL="285750" indent="-285750">
              <a:buFont typeface="Arial" panose="020B0604020202020204" pitchFamily="34" charset="0"/>
              <a:buChar char="•"/>
            </a:pPr>
            <a:r>
              <a:rPr lang="en-GB" sz="1600" dirty="0"/>
              <a:t>Involves describing in detail a specific situation using research tools like interviews, surveys, and observations</a:t>
            </a:r>
          </a:p>
          <a:p>
            <a:pPr marL="285750" indent="-285750">
              <a:buFont typeface="Arial" panose="020B0604020202020204" pitchFamily="34" charset="0"/>
              <a:buChar char="•"/>
            </a:pPr>
            <a:r>
              <a:rPr lang="en-GB" sz="1600" dirty="0"/>
              <a:t>Is primarily exploratory research</a:t>
            </a:r>
          </a:p>
          <a:p>
            <a:pPr marL="285750" indent="-285750">
              <a:buFont typeface="Arial" panose="020B0604020202020204" pitchFamily="34" charset="0"/>
              <a:buChar char="•"/>
            </a:pPr>
            <a:r>
              <a:rPr lang="en-GB" sz="1600" dirty="0"/>
              <a:t>Is used to gain an understanding of underlying reasons, opinions, and motivations</a:t>
            </a:r>
          </a:p>
          <a:p>
            <a:pPr marL="285750" indent="-285750">
              <a:buFont typeface="Arial" panose="020B0604020202020204" pitchFamily="34" charset="0"/>
              <a:buChar char="•"/>
            </a:pPr>
            <a:r>
              <a:rPr lang="en-GB" sz="1600" dirty="0"/>
              <a:t>Provides insights into the problem or helps to develop ideas or hypotheses</a:t>
            </a:r>
          </a:p>
          <a:p>
            <a:pPr marL="285750" indent="-285750">
              <a:buFont typeface="Arial" panose="020B0604020202020204" pitchFamily="34" charset="0"/>
              <a:buChar char="•"/>
            </a:pPr>
            <a:r>
              <a:rPr lang="en-GB" sz="1600" dirty="0"/>
              <a:t>Is used to uncover trends in thought and opinions, and dives deeper into the problem</a:t>
            </a:r>
          </a:p>
          <a:p>
            <a:pPr marL="285750" indent="-285750">
              <a:buFont typeface="Arial" panose="020B0604020202020204" pitchFamily="34" charset="0"/>
              <a:buChar char="•"/>
            </a:pPr>
            <a:r>
              <a:rPr lang="en-GB" sz="1600" dirty="0"/>
              <a:t>Data collection methods vary using unstructured or semi-structured techniques include focus groups (group discussions), individual interviews, and participation/observations</a:t>
            </a:r>
          </a:p>
          <a:p>
            <a:pPr marL="285750" indent="-285750">
              <a:buFont typeface="Arial" panose="020B0604020202020204" pitchFamily="34" charset="0"/>
              <a:buChar char="•"/>
            </a:pPr>
            <a:r>
              <a:rPr lang="en-GB" sz="1600" dirty="0"/>
              <a:t>Sample size is typically small</a:t>
            </a:r>
            <a:endParaRPr lang="lt-LT" sz="1600" dirty="0"/>
          </a:p>
          <a:p>
            <a:pPr marL="285750" indent="-285750">
              <a:buFont typeface="Arial" panose="020B0604020202020204" pitchFamily="34" charset="0"/>
              <a:buChar char="•"/>
            </a:pPr>
            <a:endParaRPr lang="lt-LT" sz="1200" dirty="0"/>
          </a:p>
        </p:txBody>
      </p:sp>
    </p:spTree>
    <p:extLst>
      <p:ext uri="{BB962C8B-B14F-4D97-AF65-F5344CB8AC3E}">
        <p14:creationId xmlns:p14="http://schemas.microsoft.com/office/powerpoint/2010/main" val="2890989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539108" y="476672"/>
            <a:ext cx="7988300" cy="1008111"/>
          </a:xfrm>
        </p:spPr>
        <p:txBody>
          <a:bodyPr/>
          <a:lstStyle/>
          <a:p>
            <a:r>
              <a:rPr lang="en-GB" sz="2800" dirty="0">
                <a:solidFill>
                  <a:srgbClr val="84B400"/>
                </a:solidFill>
              </a:rPr>
              <a:t>Gathering experience and learning expectations</a:t>
            </a:r>
            <a:br>
              <a:rPr lang="lt-LT" sz="2800" b="1" dirty="0">
                <a:solidFill>
                  <a:srgbClr val="84B400"/>
                </a:solidFill>
              </a:rPr>
            </a:br>
            <a:endParaRPr lang="lt-LT" sz="2800" b="1" dirty="0">
              <a:solidFill>
                <a:srgbClr val="84B400"/>
              </a:solidFill>
            </a:endParaRPr>
          </a:p>
        </p:txBody>
      </p:sp>
      <p:sp>
        <p:nvSpPr>
          <p:cNvPr id="3" name="Antrinis pavadinimas 2"/>
          <p:cNvSpPr>
            <a:spLocks noGrp="1"/>
          </p:cNvSpPr>
          <p:nvPr>
            <p:ph type="subTitle" idx="1"/>
          </p:nvPr>
        </p:nvSpPr>
        <p:spPr>
          <a:xfrm>
            <a:off x="4139952" y="2132856"/>
            <a:ext cx="4536504" cy="1512168"/>
          </a:xfrm>
        </p:spPr>
        <p:txBody>
          <a:bodyPr/>
          <a:lstStyle/>
          <a:p>
            <a:pPr marL="285750" indent="-285750">
              <a:buFont typeface="Arial" panose="020B0604020202020204" pitchFamily="34" charset="0"/>
              <a:buChar char="•"/>
            </a:pPr>
            <a:r>
              <a:rPr lang="en-GB" sz="1800" dirty="0"/>
              <a:t>What kind of methods you have heard of and what you already know?</a:t>
            </a:r>
            <a:endParaRPr lang="lt-LT" sz="1800" dirty="0"/>
          </a:p>
          <a:p>
            <a:pPr marL="285750" indent="-285750">
              <a:buFont typeface="Arial" panose="020B0604020202020204" pitchFamily="34" charset="0"/>
              <a:buChar char="•"/>
            </a:pPr>
            <a:r>
              <a:rPr lang="lt-LT" sz="1800" dirty="0" err="1"/>
              <a:t>How</a:t>
            </a:r>
            <a:r>
              <a:rPr lang="lt-LT" sz="1800" dirty="0"/>
              <a:t> </a:t>
            </a:r>
            <a:r>
              <a:rPr lang="lt-LT" sz="1800" dirty="0" err="1"/>
              <a:t>confident</a:t>
            </a:r>
            <a:r>
              <a:rPr lang="lt-LT" sz="1800" dirty="0"/>
              <a:t>/</a:t>
            </a:r>
            <a:r>
              <a:rPr lang="lt-LT" sz="1800" dirty="0" err="1"/>
              <a:t>comfortable</a:t>
            </a:r>
            <a:r>
              <a:rPr lang="lt-LT" sz="1800" dirty="0"/>
              <a:t> </a:t>
            </a:r>
            <a:r>
              <a:rPr lang="lt-LT" sz="1800" dirty="0" err="1"/>
              <a:t>do</a:t>
            </a:r>
            <a:r>
              <a:rPr lang="lt-LT" sz="1800" dirty="0"/>
              <a:t> </a:t>
            </a:r>
            <a:r>
              <a:rPr lang="lt-LT" sz="1800" dirty="0" err="1"/>
              <a:t>you</a:t>
            </a:r>
            <a:r>
              <a:rPr lang="lt-LT" sz="1800" dirty="0"/>
              <a:t> </a:t>
            </a:r>
            <a:r>
              <a:rPr lang="lt-LT" sz="1800" dirty="0" err="1"/>
              <a:t>feel</a:t>
            </a:r>
            <a:r>
              <a:rPr lang="lt-LT" sz="1800" dirty="0"/>
              <a:t>?</a:t>
            </a:r>
          </a:p>
          <a:p>
            <a:pPr marL="285750" indent="-285750">
              <a:buFont typeface="Arial" panose="020B0604020202020204" pitchFamily="34" charset="0"/>
              <a:buChar char="•"/>
            </a:pPr>
            <a:r>
              <a:rPr lang="lt-LT" sz="1800" dirty="0"/>
              <a:t>What do you need to enhance your confidence/</a:t>
            </a:r>
            <a:r>
              <a:rPr lang="en-US" sz="1800" dirty="0"/>
              <a:t>make you feel </a:t>
            </a:r>
            <a:r>
              <a:rPr lang="lt-LT" sz="1800" dirty="0"/>
              <a:t>comfortable?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925960"/>
            <a:ext cx="3624064" cy="2718048"/>
          </a:xfrm>
          <a:prstGeom prst="rect">
            <a:avLst/>
          </a:prstGeom>
        </p:spPr>
      </p:pic>
    </p:spTree>
    <p:extLst>
      <p:ext uri="{BB962C8B-B14F-4D97-AF65-F5344CB8AC3E}">
        <p14:creationId xmlns:p14="http://schemas.microsoft.com/office/powerpoint/2010/main" val="396219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79512" y="260648"/>
            <a:ext cx="8712968" cy="1224136"/>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1259632" y="980728"/>
            <a:ext cx="6912768" cy="4061990"/>
          </a:xfrm>
          <a:prstGeom prst="rect">
            <a:avLst/>
          </a:prstGeom>
        </p:spPr>
      </p:pic>
      <p:sp>
        <p:nvSpPr>
          <p:cNvPr id="6" name="Title 1"/>
          <p:cNvSpPr>
            <a:spLocks noGrp="1"/>
          </p:cNvSpPr>
          <p:nvPr>
            <p:ph type="ctrTitle"/>
          </p:nvPr>
        </p:nvSpPr>
        <p:spPr>
          <a:xfrm>
            <a:off x="1763688" y="2132856"/>
            <a:ext cx="5400600" cy="1008111"/>
          </a:xfrm>
        </p:spPr>
        <p:txBody>
          <a:bodyPr anchor="ctr"/>
          <a:lstStyle/>
          <a:p>
            <a:pPr algn="ctr"/>
            <a:r>
              <a:rPr lang="en-US" dirty="0">
                <a:solidFill>
                  <a:schemeClr val="bg1"/>
                </a:solidFill>
              </a:rPr>
              <a:t>Main research methods in auditing</a:t>
            </a:r>
          </a:p>
        </p:txBody>
      </p:sp>
    </p:spTree>
    <p:extLst>
      <p:ext uri="{BB962C8B-B14F-4D97-AF65-F5344CB8AC3E}">
        <p14:creationId xmlns:p14="http://schemas.microsoft.com/office/powerpoint/2010/main" val="393278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544140" y="404664"/>
            <a:ext cx="7988300" cy="1008111"/>
          </a:xfrm>
        </p:spPr>
        <p:txBody>
          <a:bodyPr anchor="ctr"/>
          <a:lstStyle/>
          <a:p>
            <a:r>
              <a:rPr lang="en-GB" sz="2800" dirty="0">
                <a:solidFill>
                  <a:srgbClr val="84B400"/>
                </a:solidFill>
              </a:rPr>
              <a:t>The main research methods in auditing</a:t>
            </a:r>
            <a:endParaRPr lang="lt-LT" sz="2800" dirty="0">
              <a:solidFill>
                <a:srgbClr val="84B400"/>
              </a:solidFill>
            </a:endParaRPr>
          </a:p>
        </p:txBody>
      </p:sp>
      <p:sp>
        <p:nvSpPr>
          <p:cNvPr id="3" name="Antrinis pavadinimas 2"/>
          <p:cNvSpPr>
            <a:spLocks noGrp="1"/>
          </p:cNvSpPr>
          <p:nvPr>
            <p:ph type="subTitle" idx="1"/>
          </p:nvPr>
        </p:nvSpPr>
        <p:spPr>
          <a:xfrm>
            <a:off x="539552" y="1772816"/>
            <a:ext cx="7992888" cy="3600400"/>
          </a:xfrm>
        </p:spPr>
        <p:txBody>
          <a:bodyPr/>
          <a:lstStyle/>
          <a:p>
            <a:pPr marL="342900" lvl="0" indent="-342900">
              <a:buFont typeface="Arial" panose="020B0604020202020204" pitchFamily="34" charset="0"/>
              <a:buChar char="•"/>
            </a:pPr>
            <a:r>
              <a:rPr lang="en-GB" sz="3200" dirty="0"/>
              <a:t>Document analysis</a:t>
            </a:r>
            <a:endParaRPr lang="lt-LT" sz="3200" dirty="0"/>
          </a:p>
          <a:p>
            <a:pPr marL="342900" lvl="0" indent="-342900">
              <a:buFont typeface="Arial" panose="020B0604020202020204" pitchFamily="34" charset="0"/>
              <a:buChar char="•"/>
            </a:pPr>
            <a:r>
              <a:rPr lang="en-GB" sz="3200" dirty="0"/>
              <a:t>Questionnaires</a:t>
            </a:r>
            <a:endParaRPr lang="lt-LT" sz="3200" dirty="0"/>
          </a:p>
          <a:p>
            <a:pPr marL="342900" lvl="0" indent="-342900">
              <a:buFont typeface="Arial" panose="020B0604020202020204" pitchFamily="34" charset="0"/>
              <a:buChar char="•"/>
            </a:pPr>
            <a:r>
              <a:rPr lang="en-GB" sz="3200" dirty="0"/>
              <a:t>Interviews</a:t>
            </a:r>
            <a:endParaRPr lang="lt-LT" sz="3200" dirty="0"/>
          </a:p>
          <a:p>
            <a:pPr marL="342900" lvl="0" indent="-342900">
              <a:buFont typeface="Arial" panose="020B0604020202020204" pitchFamily="34" charset="0"/>
              <a:buChar char="•"/>
            </a:pPr>
            <a:r>
              <a:rPr lang="en-GB" sz="3200" dirty="0"/>
              <a:t>Focus groups</a:t>
            </a:r>
            <a:endParaRPr lang="lt-LT" sz="3200" dirty="0"/>
          </a:p>
          <a:p>
            <a:pPr marL="342900" lvl="0" indent="-342900">
              <a:buFont typeface="Arial" panose="020B0604020202020204" pitchFamily="34" charset="0"/>
              <a:buChar char="•"/>
            </a:pPr>
            <a:r>
              <a:rPr lang="en-GB" sz="3200" dirty="0"/>
              <a:t>Site observation</a:t>
            </a:r>
            <a:endParaRPr lang="lt-LT" sz="3200" dirty="0"/>
          </a:p>
          <a:p>
            <a:endParaRPr lang="lt-LT" sz="3200" dirty="0"/>
          </a:p>
        </p:txBody>
      </p:sp>
    </p:spTree>
    <p:extLst>
      <p:ext uri="{BB962C8B-B14F-4D97-AF65-F5344CB8AC3E}">
        <p14:creationId xmlns:p14="http://schemas.microsoft.com/office/powerpoint/2010/main" val="2776266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541784" y="548681"/>
            <a:ext cx="7988300" cy="720079"/>
          </a:xfrm>
        </p:spPr>
        <p:txBody>
          <a:bodyPr/>
          <a:lstStyle/>
          <a:p>
            <a:r>
              <a:rPr lang="en-GB" dirty="0">
                <a:solidFill>
                  <a:srgbClr val="84B400"/>
                </a:solidFill>
              </a:rPr>
              <a:t>Document analysis </a:t>
            </a:r>
            <a:endParaRPr lang="lt-LT" dirty="0">
              <a:solidFill>
                <a:srgbClr val="84B400"/>
              </a:solidFill>
            </a:endParaRPr>
          </a:p>
        </p:txBody>
      </p:sp>
      <p:sp>
        <p:nvSpPr>
          <p:cNvPr id="3" name="Antrinis pavadinimas 2"/>
          <p:cNvSpPr>
            <a:spLocks noGrp="1"/>
          </p:cNvSpPr>
          <p:nvPr>
            <p:ph type="subTitle" idx="1"/>
          </p:nvPr>
        </p:nvSpPr>
        <p:spPr>
          <a:xfrm>
            <a:off x="323528" y="1556792"/>
            <a:ext cx="7990532" cy="3528392"/>
          </a:xfrm>
        </p:spPr>
        <p:txBody>
          <a:bodyPr/>
          <a:lstStyle/>
          <a:p>
            <a:r>
              <a:rPr lang="en-GB" sz="1800" dirty="0"/>
              <a:t>There are three primary types of documents (O’Leary, 2014):</a:t>
            </a:r>
            <a:endParaRPr lang="lt-LT" sz="1800" dirty="0"/>
          </a:p>
          <a:p>
            <a:pPr marL="285750" lvl="0" indent="-285750">
              <a:buFont typeface="Arial" panose="020B0604020202020204" pitchFamily="34" charset="0"/>
              <a:buChar char="•"/>
            </a:pPr>
            <a:r>
              <a:rPr lang="en-GB" sz="1800" i="1" dirty="0"/>
              <a:t>Public Records: </a:t>
            </a:r>
            <a:r>
              <a:rPr lang="en-GB" sz="1800" dirty="0"/>
              <a:t>The official, ongoing records of an organisation’s activities. Examples include student transcripts, mission statements, annual reports, policy manuals, student handbooks, strategic plans, and syllabi.</a:t>
            </a:r>
            <a:endParaRPr lang="lt-LT" sz="1800" dirty="0"/>
          </a:p>
          <a:p>
            <a:pPr marL="285750" lvl="0" indent="-285750">
              <a:buFont typeface="Arial" panose="020B0604020202020204" pitchFamily="34" charset="0"/>
              <a:buChar char="•"/>
            </a:pPr>
            <a:r>
              <a:rPr lang="en-GB" sz="1800" i="1" dirty="0"/>
              <a:t>Personal Documents: </a:t>
            </a:r>
            <a:r>
              <a:rPr lang="en-GB" sz="1800" dirty="0"/>
              <a:t>First-person accounts of an individual’s actions, experiences, and beliefs. Examples include calendars, e-mails, blogs, Facebook posts, duty logs, incident reports, reflections/journals, and newspapers.</a:t>
            </a:r>
            <a:endParaRPr lang="lt-LT" sz="1800" dirty="0"/>
          </a:p>
          <a:p>
            <a:pPr marL="285750" lvl="0" indent="-285750">
              <a:buFont typeface="Arial" panose="020B0604020202020204" pitchFamily="34" charset="0"/>
              <a:buChar char="•"/>
            </a:pPr>
            <a:r>
              <a:rPr lang="en-GB" sz="1800" i="1" dirty="0"/>
              <a:t>Physical Evidence: </a:t>
            </a:r>
            <a:r>
              <a:rPr lang="en-GB" sz="1800" dirty="0"/>
              <a:t>Physical objects found within the study setting (often called </a:t>
            </a:r>
            <a:r>
              <a:rPr lang="en-GB" sz="1800" dirty="0" err="1"/>
              <a:t>artifacts</a:t>
            </a:r>
            <a:r>
              <a:rPr lang="en-GB" sz="1800" dirty="0"/>
              <a:t>). Examples include flyers, posters, agendas, handbooks, and training materials.</a:t>
            </a:r>
            <a:endParaRPr lang="lt-LT" sz="1800" dirty="0"/>
          </a:p>
          <a:p>
            <a:endParaRPr lang="en-GB" sz="1800" dirty="0"/>
          </a:p>
          <a:p>
            <a:endParaRPr lang="en-GB" sz="1800" dirty="0"/>
          </a:p>
          <a:p>
            <a:endParaRPr lang="en-GB" sz="1800" dirty="0"/>
          </a:p>
          <a:p>
            <a:endParaRPr lang="en-GB" sz="1800" dirty="0"/>
          </a:p>
          <a:p>
            <a:endParaRPr lang="en-GB" sz="1800" dirty="0"/>
          </a:p>
          <a:p>
            <a:endParaRPr lang="lt-LT" sz="1800" dirty="0"/>
          </a:p>
        </p:txBody>
      </p:sp>
      <p:sp>
        <p:nvSpPr>
          <p:cNvPr id="4" name="Stačiakampis 3"/>
          <p:cNvSpPr/>
          <p:nvPr/>
        </p:nvSpPr>
        <p:spPr>
          <a:xfrm>
            <a:off x="2411760" y="5661248"/>
            <a:ext cx="6462464" cy="646331"/>
          </a:xfrm>
          <a:prstGeom prst="rect">
            <a:avLst/>
          </a:prstGeom>
        </p:spPr>
        <p:txBody>
          <a:bodyPr wrap="square">
            <a:spAutoFit/>
          </a:bodyPr>
          <a:lstStyle/>
          <a:p>
            <a:r>
              <a:rPr lang="en-GB" sz="1800" dirty="0"/>
              <a:t>“</a:t>
            </a:r>
            <a:r>
              <a:rPr lang="en-US" sz="1800" dirty="0"/>
              <a:t>How to Analyze a Document”</a:t>
            </a:r>
          </a:p>
          <a:p>
            <a:r>
              <a:rPr lang="en-US" sz="1800" dirty="0"/>
              <a:t> </a:t>
            </a:r>
            <a:r>
              <a:rPr lang="en-GB" sz="1600" dirty="0">
                <a:hlinkClick r:id="rId3"/>
              </a:rPr>
              <a:t>https://www.youtube.com/watch?v=kSWvAmnlho8</a:t>
            </a:r>
            <a:endParaRPr lang="en-GB" sz="1600" dirty="0"/>
          </a:p>
        </p:txBody>
      </p:sp>
    </p:spTree>
    <p:extLst>
      <p:ext uri="{BB962C8B-B14F-4D97-AF65-F5344CB8AC3E}">
        <p14:creationId xmlns:p14="http://schemas.microsoft.com/office/powerpoint/2010/main" val="1784531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en-GB" dirty="0">
                <a:solidFill>
                  <a:srgbClr val="84B400"/>
                </a:solidFill>
              </a:rPr>
              <a:t>Questionnaires</a:t>
            </a:r>
            <a:endParaRPr lang="lt-LT" dirty="0">
              <a:solidFill>
                <a:srgbClr val="84B400"/>
              </a:solidFill>
            </a:endParaRPr>
          </a:p>
        </p:txBody>
      </p:sp>
      <p:sp>
        <p:nvSpPr>
          <p:cNvPr id="6" name="Antrinis pavadinimas 5"/>
          <p:cNvSpPr>
            <a:spLocks noGrp="1"/>
          </p:cNvSpPr>
          <p:nvPr>
            <p:ph type="subTitle" idx="1"/>
          </p:nvPr>
        </p:nvSpPr>
        <p:spPr>
          <a:xfrm>
            <a:off x="3995936" y="1556792"/>
            <a:ext cx="4512088" cy="360040"/>
          </a:xfrm>
        </p:spPr>
        <p:txBody>
          <a:bodyPr/>
          <a:lstStyle/>
          <a:p>
            <a:r>
              <a:rPr lang="en-GB" sz="1800" dirty="0"/>
              <a:t>There are the following </a:t>
            </a:r>
            <a:r>
              <a:rPr lang="en-GB" sz="1800" i="1" dirty="0"/>
              <a:t>types of questionnaires:</a:t>
            </a:r>
            <a:endParaRPr lang="lt-LT" sz="1800" i="1" dirty="0"/>
          </a:p>
          <a:p>
            <a:pPr marL="342900" indent="-342900">
              <a:buFont typeface="Arial" panose="020B0604020202020204" pitchFamily="34" charset="0"/>
              <a:buChar char="•"/>
            </a:pPr>
            <a:r>
              <a:rPr lang="en-GB" sz="1800" dirty="0"/>
              <a:t>Computer questionnaire</a:t>
            </a:r>
          </a:p>
          <a:p>
            <a:pPr marL="342900" indent="-342900">
              <a:buFont typeface="Arial" panose="020B0604020202020204" pitchFamily="34" charset="0"/>
              <a:buChar char="•"/>
            </a:pPr>
            <a:r>
              <a:rPr lang="en-GB" sz="1800" dirty="0"/>
              <a:t>Telephone questionnaire </a:t>
            </a:r>
          </a:p>
          <a:p>
            <a:pPr marL="342900" indent="-342900">
              <a:buFont typeface="Arial" panose="020B0604020202020204" pitchFamily="34" charset="0"/>
              <a:buChar char="•"/>
            </a:pPr>
            <a:r>
              <a:rPr lang="en-GB" sz="1800" dirty="0"/>
              <a:t>In house survey</a:t>
            </a:r>
          </a:p>
          <a:p>
            <a:pPr marL="342900" indent="-342900">
              <a:buFont typeface="Arial" panose="020B0604020202020204" pitchFamily="34" charset="0"/>
              <a:buChar char="•"/>
            </a:pPr>
            <a:r>
              <a:rPr lang="en-GB" sz="1800" dirty="0"/>
              <a:t>Mail Questionnaire</a:t>
            </a:r>
            <a:endParaRPr lang="lt-LT" sz="1800" dirty="0"/>
          </a:p>
          <a:p>
            <a:r>
              <a:rPr lang="en-GB" sz="1800" dirty="0"/>
              <a:t>Questionnaires may include the following </a:t>
            </a:r>
            <a:r>
              <a:rPr lang="en-GB" sz="1800" i="1" dirty="0"/>
              <a:t>types of questions</a:t>
            </a:r>
            <a:r>
              <a:rPr lang="en-GB" sz="1800" dirty="0"/>
              <a:t>:</a:t>
            </a:r>
            <a:endParaRPr lang="lt-LT" sz="1800" dirty="0"/>
          </a:p>
          <a:p>
            <a:pPr marL="342900" indent="-342900">
              <a:buFont typeface="Arial" panose="020B0604020202020204" pitchFamily="34" charset="0"/>
              <a:buChar char="•"/>
            </a:pPr>
            <a:r>
              <a:rPr lang="en-GB" sz="1800" dirty="0"/>
              <a:t>Open question questionnaires </a:t>
            </a:r>
          </a:p>
          <a:p>
            <a:pPr marL="342900" indent="-342900">
              <a:buFont typeface="Arial" panose="020B0604020202020204" pitchFamily="34" charset="0"/>
              <a:buChar char="•"/>
            </a:pPr>
            <a:r>
              <a:rPr lang="en-GB" sz="1800" dirty="0"/>
              <a:t>Multiple choice questions</a:t>
            </a:r>
          </a:p>
          <a:p>
            <a:pPr marL="342900" indent="-342900">
              <a:buFont typeface="Arial" panose="020B0604020202020204" pitchFamily="34" charset="0"/>
              <a:buChar char="•"/>
            </a:pPr>
            <a:r>
              <a:rPr lang="en-GB" sz="1800" dirty="0"/>
              <a:t>Dichotomous questions </a:t>
            </a:r>
          </a:p>
          <a:p>
            <a:pPr marL="342900" indent="-342900">
              <a:buFont typeface="Arial" panose="020B0604020202020204" pitchFamily="34" charset="0"/>
              <a:buChar char="•"/>
            </a:pPr>
            <a:r>
              <a:rPr lang="en-GB" sz="1800" dirty="0"/>
              <a:t>Scaling questions</a:t>
            </a:r>
            <a:endParaRPr lang="lt-LT" sz="1800" dirty="0"/>
          </a:p>
          <a:p>
            <a:endParaRPr lang="lt-LT" sz="1200" dirty="0"/>
          </a:p>
        </p:txBody>
      </p:sp>
      <p:sp>
        <p:nvSpPr>
          <p:cNvPr id="4" name="Antrinis pavadinimas 2"/>
          <p:cNvSpPr txBox="1">
            <a:spLocks/>
          </p:cNvSpPr>
          <p:nvPr/>
        </p:nvSpPr>
        <p:spPr bwMode="auto">
          <a:xfrm>
            <a:off x="2411760" y="5733256"/>
            <a:ext cx="4695239" cy="50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400">
                <a:solidFill>
                  <a:schemeClr val="tx1"/>
                </a:solidFill>
                <a:latin typeface="+mn-lt"/>
                <a:ea typeface="+mn-ea"/>
              </a:defRPr>
            </a:lvl2pPr>
            <a:lvl3pPr marL="914400" indent="0" algn="ctr" rtl="0" eaLnBrk="1" fontAlgn="base" hangingPunct="1">
              <a:spcBef>
                <a:spcPct val="20000"/>
              </a:spcBef>
              <a:spcAft>
                <a:spcPct val="0"/>
              </a:spcAft>
              <a:buNone/>
              <a:defRPr sz="2000">
                <a:solidFill>
                  <a:schemeClr val="tx1"/>
                </a:solidFill>
                <a:latin typeface="+mn-lt"/>
                <a:ea typeface="+mn-ea"/>
              </a:defRPr>
            </a:lvl3pPr>
            <a:lvl4pPr marL="1371600" indent="0" algn="ctr" rtl="0" eaLnBrk="1" fontAlgn="base" hangingPunct="1">
              <a:spcBef>
                <a:spcPct val="20000"/>
              </a:spcBef>
              <a:spcAft>
                <a:spcPct val="0"/>
              </a:spcAft>
              <a:buNone/>
              <a:defRPr>
                <a:solidFill>
                  <a:schemeClr val="tx1"/>
                </a:solidFill>
                <a:latin typeface="+mn-lt"/>
                <a:ea typeface="+mn-ea"/>
              </a:defRPr>
            </a:lvl4pPr>
            <a:lvl5pPr marL="1828800" indent="0" algn="ctr" rtl="0" eaLnBrk="1" fontAlgn="base" hangingPunct="1">
              <a:spcBef>
                <a:spcPct val="20000"/>
              </a:spcBef>
              <a:spcAft>
                <a:spcPct val="0"/>
              </a:spcAft>
              <a:buNone/>
              <a:defRPr>
                <a:solidFill>
                  <a:schemeClr val="tx1"/>
                </a:solidFill>
                <a:latin typeface="+mn-lt"/>
                <a:ea typeface="+mn-ea"/>
              </a:defRPr>
            </a:lvl5pPr>
            <a:lvl6pPr marL="2286000" indent="0" algn="ctr" rtl="0" eaLnBrk="1" fontAlgn="base" hangingPunct="1">
              <a:spcBef>
                <a:spcPct val="20000"/>
              </a:spcBef>
              <a:spcAft>
                <a:spcPct val="0"/>
              </a:spcAft>
              <a:buNone/>
              <a:defRPr>
                <a:solidFill>
                  <a:schemeClr val="tx1"/>
                </a:solidFill>
                <a:latin typeface="+mn-lt"/>
                <a:ea typeface="+mn-ea"/>
              </a:defRPr>
            </a:lvl6pPr>
            <a:lvl7pPr marL="2743200" indent="0" algn="ctr" rtl="0" eaLnBrk="1" fontAlgn="base" hangingPunct="1">
              <a:spcBef>
                <a:spcPct val="20000"/>
              </a:spcBef>
              <a:spcAft>
                <a:spcPct val="0"/>
              </a:spcAft>
              <a:buNone/>
              <a:defRPr>
                <a:solidFill>
                  <a:schemeClr val="tx1"/>
                </a:solidFill>
                <a:latin typeface="+mn-lt"/>
                <a:ea typeface="+mn-ea"/>
              </a:defRPr>
            </a:lvl7pPr>
            <a:lvl8pPr marL="3200400" indent="0" algn="ctr" rtl="0" eaLnBrk="1" fontAlgn="base" hangingPunct="1">
              <a:spcBef>
                <a:spcPct val="20000"/>
              </a:spcBef>
              <a:spcAft>
                <a:spcPct val="0"/>
              </a:spcAft>
              <a:buNone/>
              <a:defRPr>
                <a:solidFill>
                  <a:schemeClr val="tx1"/>
                </a:solidFill>
                <a:latin typeface="+mn-lt"/>
                <a:ea typeface="+mn-ea"/>
              </a:defRPr>
            </a:lvl8pPr>
            <a:lvl9pPr marL="3657600" indent="0" algn="ctr" rtl="0" eaLnBrk="1" fontAlgn="base" hangingPunct="1">
              <a:spcBef>
                <a:spcPct val="20000"/>
              </a:spcBef>
              <a:spcAft>
                <a:spcPct val="0"/>
              </a:spcAft>
              <a:buNone/>
              <a:defRPr>
                <a:solidFill>
                  <a:schemeClr val="tx1"/>
                </a:solidFill>
                <a:latin typeface="+mn-lt"/>
                <a:ea typeface="+mn-ea"/>
              </a:defRPr>
            </a:lvl9pPr>
          </a:lstStyle>
          <a:p>
            <a:r>
              <a:rPr lang="en-US" sz="1200" b="1" kern="0" dirty="0"/>
              <a:t>Video on questionnaires:</a:t>
            </a:r>
            <a:endParaRPr lang="en-GB" sz="1200" b="1" kern="0" dirty="0"/>
          </a:p>
          <a:p>
            <a:r>
              <a:rPr lang="en-GB" sz="1200" kern="0" dirty="0">
                <a:hlinkClick r:id="rId3"/>
              </a:rPr>
              <a:t>https://www.youtube.com/watch?v=7onVHIkS1YY</a:t>
            </a:r>
            <a:endParaRPr lang="lt-LT" sz="1200" kern="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935" y="2204864"/>
            <a:ext cx="3311693" cy="2204345"/>
          </a:xfrm>
          <a:prstGeom prst="rect">
            <a:avLst/>
          </a:prstGeom>
        </p:spPr>
      </p:pic>
    </p:spTree>
    <p:extLst>
      <p:ext uri="{BB962C8B-B14F-4D97-AF65-F5344CB8AC3E}">
        <p14:creationId xmlns:p14="http://schemas.microsoft.com/office/powerpoint/2010/main" val="3741795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en-GB" dirty="0"/>
              <a:t>Interviews</a:t>
            </a:r>
            <a:endParaRPr lang="lt-LT" dirty="0"/>
          </a:p>
        </p:txBody>
      </p:sp>
      <p:sp>
        <p:nvSpPr>
          <p:cNvPr id="3" name="Antrinis pavadinimas 2"/>
          <p:cNvSpPr>
            <a:spLocks noGrp="1"/>
          </p:cNvSpPr>
          <p:nvPr>
            <p:ph type="subTitle" idx="1"/>
          </p:nvPr>
        </p:nvSpPr>
        <p:spPr>
          <a:xfrm>
            <a:off x="4355976" y="1908257"/>
            <a:ext cx="4174108" cy="648072"/>
          </a:xfrm>
        </p:spPr>
        <p:txBody>
          <a:bodyPr/>
          <a:lstStyle/>
          <a:p>
            <a:r>
              <a:rPr lang="en-GB" dirty="0"/>
              <a:t>There are three different formats of interviews:</a:t>
            </a:r>
          </a:p>
          <a:p>
            <a:endParaRPr lang="en-GB" dirty="0"/>
          </a:p>
          <a:p>
            <a:pPr marL="342900" indent="-342900">
              <a:buFont typeface="Arial" panose="020B0604020202020204" pitchFamily="34" charset="0"/>
              <a:buChar char="•"/>
            </a:pPr>
            <a:r>
              <a:rPr lang="en-GB" dirty="0"/>
              <a:t>structured</a:t>
            </a:r>
          </a:p>
          <a:p>
            <a:pPr marL="342900" indent="-342900">
              <a:buFont typeface="Arial" panose="020B0604020202020204" pitchFamily="34" charset="0"/>
              <a:buChar char="•"/>
            </a:pPr>
            <a:r>
              <a:rPr lang="en-GB" dirty="0"/>
              <a:t>semi-structured</a:t>
            </a:r>
          </a:p>
          <a:p>
            <a:pPr marL="342900" indent="-342900">
              <a:buFont typeface="Arial" panose="020B0604020202020204" pitchFamily="34" charset="0"/>
              <a:buChar char="•"/>
            </a:pPr>
            <a:r>
              <a:rPr lang="en-GB" dirty="0"/>
              <a:t>unstructured</a:t>
            </a:r>
            <a:endParaRPr lang="lt-LT" dirty="0"/>
          </a:p>
          <a:p>
            <a:endParaRPr lang="lt-LT" sz="2000" dirty="0"/>
          </a:p>
        </p:txBody>
      </p:sp>
      <p:sp>
        <p:nvSpPr>
          <p:cNvPr id="6" name="Antrinis pavadinimas 2"/>
          <p:cNvSpPr txBox="1">
            <a:spLocks/>
          </p:cNvSpPr>
          <p:nvPr/>
        </p:nvSpPr>
        <p:spPr bwMode="auto">
          <a:xfrm>
            <a:off x="2625428" y="5733256"/>
            <a:ext cx="5904656"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400">
                <a:solidFill>
                  <a:schemeClr val="tx1"/>
                </a:solidFill>
                <a:latin typeface="+mn-lt"/>
                <a:ea typeface="+mn-ea"/>
              </a:defRPr>
            </a:lvl2pPr>
            <a:lvl3pPr marL="914400" indent="0" algn="ctr" rtl="0" eaLnBrk="1" fontAlgn="base" hangingPunct="1">
              <a:spcBef>
                <a:spcPct val="20000"/>
              </a:spcBef>
              <a:spcAft>
                <a:spcPct val="0"/>
              </a:spcAft>
              <a:buNone/>
              <a:defRPr sz="2000">
                <a:solidFill>
                  <a:schemeClr val="tx1"/>
                </a:solidFill>
                <a:latin typeface="+mn-lt"/>
                <a:ea typeface="+mn-ea"/>
              </a:defRPr>
            </a:lvl3pPr>
            <a:lvl4pPr marL="1371600" indent="0" algn="ctr" rtl="0" eaLnBrk="1" fontAlgn="base" hangingPunct="1">
              <a:spcBef>
                <a:spcPct val="20000"/>
              </a:spcBef>
              <a:spcAft>
                <a:spcPct val="0"/>
              </a:spcAft>
              <a:buNone/>
              <a:defRPr>
                <a:solidFill>
                  <a:schemeClr val="tx1"/>
                </a:solidFill>
                <a:latin typeface="+mn-lt"/>
                <a:ea typeface="+mn-ea"/>
              </a:defRPr>
            </a:lvl4pPr>
            <a:lvl5pPr marL="1828800" indent="0" algn="ctr" rtl="0" eaLnBrk="1" fontAlgn="base" hangingPunct="1">
              <a:spcBef>
                <a:spcPct val="20000"/>
              </a:spcBef>
              <a:spcAft>
                <a:spcPct val="0"/>
              </a:spcAft>
              <a:buNone/>
              <a:defRPr>
                <a:solidFill>
                  <a:schemeClr val="tx1"/>
                </a:solidFill>
                <a:latin typeface="+mn-lt"/>
                <a:ea typeface="+mn-ea"/>
              </a:defRPr>
            </a:lvl5pPr>
            <a:lvl6pPr marL="2286000" indent="0" algn="ctr" rtl="0" eaLnBrk="1" fontAlgn="base" hangingPunct="1">
              <a:spcBef>
                <a:spcPct val="20000"/>
              </a:spcBef>
              <a:spcAft>
                <a:spcPct val="0"/>
              </a:spcAft>
              <a:buNone/>
              <a:defRPr>
                <a:solidFill>
                  <a:schemeClr val="tx1"/>
                </a:solidFill>
                <a:latin typeface="+mn-lt"/>
                <a:ea typeface="+mn-ea"/>
              </a:defRPr>
            </a:lvl6pPr>
            <a:lvl7pPr marL="2743200" indent="0" algn="ctr" rtl="0" eaLnBrk="1" fontAlgn="base" hangingPunct="1">
              <a:spcBef>
                <a:spcPct val="20000"/>
              </a:spcBef>
              <a:spcAft>
                <a:spcPct val="0"/>
              </a:spcAft>
              <a:buNone/>
              <a:defRPr>
                <a:solidFill>
                  <a:schemeClr val="tx1"/>
                </a:solidFill>
                <a:latin typeface="+mn-lt"/>
                <a:ea typeface="+mn-ea"/>
              </a:defRPr>
            </a:lvl7pPr>
            <a:lvl8pPr marL="3200400" indent="0" algn="ctr" rtl="0" eaLnBrk="1" fontAlgn="base" hangingPunct="1">
              <a:spcBef>
                <a:spcPct val="20000"/>
              </a:spcBef>
              <a:spcAft>
                <a:spcPct val="0"/>
              </a:spcAft>
              <a:buNone/>
              <a:defRPr>
                <a:solidFill>
                  <a:schemeClr val="tx1"/>
                </a:solidFill>
                <a:latin typeface="+mn-lt"/>
                <a:ea typeface="+mn-ea"/>
              </a:defRPr>
            </a:lvl8pPr>
            <a:lvl9pPr marL="3657600" indent="0" algn="ctr" rtl="0" eaLnBrk="1" fontAlgn="base" hangingPunct="1">
              <a:spcBef>
                <a:spcPct val="20000"/>
              </a:spcBef>
              <a:spcAft>
                <a:spcPct val="0"/>
              </a:spcAft>
              <a:buNone/>
              <a:defRPr>
                <a:solidFill>
                  <a:schemeClr val="tx1"/>
                </a:solidFill>
                <a:latin typeface="+mn-lt"/>
                <a:ea typeface="+mn-ea"/>
              </a:defRPr>
            </a:lvl9pPr>
          </a:lstStyle>
          <a:p>
            <a:r>
              <a:rPr lang="en-GB" sz="1400" b="1" kern="0" dirty="0"/>
              <a:t>Video:</a:t>
            </a:r>
            <a:r>
              <a:rPr lang="en-GB" sz="1400" kern="0" dirty="0"/>
              <a:t> </a:t>
            </a:r>
            <a:r>
              <a:rPr lang="en-GB" sz="1400" kern="0" dirty="0">
                <a:hlinkClick r:id="rId3"/>
              </a:rPr>
              <a:t>“25 Common face-to-face interviews and questions”</a:t>
            </a:r>
            <a:endParaRPr lang="en-GB" sz="1400" kern="0" dirty="0"/>
          </a:p>
          <a:p>
            <a:endParaRPr lang="en-US" sz="1400" kern="0" dirty="0"/>
          </a:p>
          <a:p>
            <a:endParaRPr lang="lt-LT" sz="1400" kern="0" dirty="0"/>
          </a:p>
          <a:p>
            <a:endParaRPr lang="lt-LT" sz="1400" kern="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71" y="1907091"/>
            <a:ext cx="3696768" cy="2611767"/>
          </a:xfrm>
          <a:prstGeom prst="rect">
            <a:avLst/>
          </a:prstGeom>
        </p:spPr>
      </p:pic>
    </p:spTree>
    <p:extLst>
      <p:ext uri="{BB962C8B-B14F-4D97-AF65-F5344CB8AC3E}">
        <p14:creationId xmlns:p14="http://schemas.microsoft.com/office/powerpoint/2010/main" val="3190648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en-GB" dirty="0">
                <a:solidFill>
                  <a:srgbClr val="84B400"/>
                </a:solidFill>
              </a:rPr>
              <a:t>Focus groups</a:t>
            </a:r>
            <a:endParaRPr lang="lt-LT" dirty="0">
              <a:solidFill>
                <a:srgbClr val="84B400"/>
              </a:solidFill>
            </a:endParaRPr>
          </a:p>
        </p:txBody>
      </p:sp>
      <p:sp>
        <p:nvSpPr>
          <p:cNvPr id="3" name="Antrinis pavadinimas 2"/>
          <p:cNvSpPr>
            <a:spLocks noGrp="1"/>
          </p:cNvSpPr>
          <p:nvPr>
            <p:ph type="subTitle" idx="1"/>
          </p:nvPr>
        </p:nvSpPr>
        <p:spPr>
          <a:xfrm>
            <a:off x="359916" y="1556792"/>
            <a:ext cx="8170168" cy="4752528"/>
          </a:xfrm>
        </p:spPr>
        <p:txBody>
          <a:bodyPr/>
          <a:lstStyle/>
          <a:p>
            <a:pPr marL="285750" indent="-285750">
              <a:buFont typeface="Arial" panose="020B0604020202020204" pitchFamily="34" charset="0"/>
              <a:buChar char="•"/>
            </a:pPr>
            <a:r>
              <a:rPr lang="en-GB" sz="1800" dirty="0"/>
              <a:t>A group discussion conducted with the participation of 7 to 12 people to capture their experiences and views regarding specific issues closely related to the research question</a:t>
            </a:r>
          </a:p>
          <a:p>
            <a:pPr marL="285750" indent="-285750">
              <a:buFont typeface="Arial" panose="020B0604020202020204" pitchFamily="34" charset="0"/>
              <a:buChar char="•"/>
            </a:pPr>
            <a:r>
              <a:rPr lang="en-GB" sz="1800" dirty="0"/>
              <a:t>Data collection methods is most suitable for types of studies where multiple perspectives needed to be obtained regarding the same problem</a:t>
            </a:r>
            <a:endParaRPr lang="lt-LT" sz="1800" dirty="0"/>
          </a:p>
          <a:p>
            <a:pPr marL="285750" indent="-285750">
              <a:buFont typeface="Arial" panose="020B0604020202020204" pitchFamily="34" charset="0"/>
              <a:buChar char="•"/>
            </a:pPr>
            <a:r>
              <a:rPr lang="en-GB" sz="1800" dirty="0"/>
              <a:t>Is led by a moderator whose responsibility is to ensure that group discussions remain focused on research area</a:t>
            </a:r>
          </a:p>
          <a:p>
            <a:pPr marL="285750" indent="-285750">
              <a:buFont typeface="Arial" panose="020B0604020202020204" pitchFamily="34" charset="0"/>
              <a:buChar char="•"/>
            </a:pPr>
            <a:r>
              <a:rPr lang="en-GB" sz="1800" dirty="0"/>
              <a:t>Advantages of focus groups include possibility of obtaining primary data through non-verbal channels, as well as, verbal channels and approaching the research area from various perspectives</a:t>
            </a:r>
            <a:endParaRPr lang="lt-LT" sz="1800" dirty="0"/>
          </a:p>
        </p:txBody>
      </p:sp>
    </p:spTree>
    <p:extLst>
      <p:ext uri="{BB962C8B-B14F-4D97-AF65-F5344CB8AC3E}">
        <p14:creationId xmlns:p14="http://schemas.microsoft.com/office/powerpoint/2010/main" val="1698249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en-GB" dirty="0">
                <a:solidFill>
                  <a:srgbClr val="84B400"/>
                </a:solidFill>
              </a:rPr>
              <a:t>Focus groups</a:t>
            </a:r>
            <a:endParaRPr lang="lt-LT" dirty="0">
              <a:solidFill>
                <a:srgbClr val="84B400"/>
              </a:solidFill>
            </a:endParaRPr>
          </a:p>
        </p:txBody>
      </p:sp>
      <p:sp>
        <p:nvSpPr>
          <p:cNvPr id="4" name="TextBox 3"/>
          <p:cNvSpPr txBox="1"/>
          <p:nvPr/>
        </p:nvSpPr>
        <p:spPr>
          <a:xfrm>
            <a:off x="518566" y="1844824"/>
            <a:ext cx="8011517" cy="2215991"/>
          </a:xfrm>
          <a:prstGeom prst="rect">
            <a:avLst/>
          </a:prstGeom>
          <a:noFill/>
        </p:spPr>
        <p:txBody>
          <a:bodyPr wrap="square" rtlCol="0">
            <a:spAutoFit/>
          </a:bodyPr>
          <a:lstStyle/>
          <a:p>
            <a:r>
              <a:rPr lang="en-US" sz="2800" dirty="0"/>
              <a:t>How do you prepare for a focus group discussion?</a:t>
            </a:r>
          </a:p>
          <a:p>
            <a:pPr algn="ctr"/>
            <a:endParaRPr lang="en-US" sz="3200" b="1" dirty="0">
              <a:solidFill>
                <a:srgbClr val="33CC33"/>
              </a:solidFill>
            </a:endParaRPr>
          </a:p>
          <a:p>
            <a:pPr algn="ctr"/>
            <a:endParaRPr lang="en-US" sz="3200" b="1" dirty="0">
              <a:solidFill>
                <a:srgbClr val="33CC33"/>
              </a:solidFill>
            </a:endParaRPr>
          </a:p>
          <a:p>
            <a:r>
              <a:rPr lang="en-US" sz="1800" b="1" dirty="0"/>
              <a:t>Video: </a:t>
            </a:r>
            <a:r>
              <a:rPr lang="en-US" sz="1800" dirty="0">
                <a:hlinkClick r:id="rId3"/>
              </a:rPr>
              <a:t>Conducting a focus group</a:t>
            </a:r>
            <a:endParaRPr lang="lt-LT" sz="1800" dirty="0"/>
          </a:p>
        </p:txBody>
      </p:sp>
    </p:spTree>
    <p:extLst>
      <p:ext uri="{BB962C8B-B14F-4D97-AF65-F5344CB8AC3E}">
        <p14:creationId xmlns:p14="http://schemas.microsoft.com/office/powerpoint/2010/main" val="2925982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SA-project-PPT-bgrou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4856" cy="6858000"/>
          </a:xfrm>
          <a:prstGeom prst="rect">
            <a:avLst/>
          </a:prstGeom>
        </p:spPr>
      </p:pic>
      <p:sp>
        <p:nvSpPr>
          <p:cNvPr id="5" name="Title Placeholder 1"/>
          <p:cNvSpPr txBox="1">
            <a:spLocks/>
          </p:cNvSpPr>
          <p:nvPr/>
        </p:nvSpPr>
        <p:spPr bwMode="auto">
          <a:xfrm>
            <a:off x="452628" y="3884181"/>
            <a:ext cx="8229600" cy="98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84BD00"/>
                </a:solidFill>
                <a:latin typeface="Verdana"/>
                <a:ea typeface="ＭＳ Ｐゴシック"/>
                <a:cs typeface="Verdana"/>
              </a:rPr>
              <a:t>UNIT </a:t>
            </a:r>
            <a:r>
              <a:rPr lang="lt-LT" sz="3200" dirty="0">
                <a:solidFill>
                  <a:srgbClr val="84BD00"/>
                </a:solidFill>
                <a:latin typeface="Verdana"/>
                <a:ea typeface="ＭＳ Ｐゴシック"/>
                <a:cs typeface="Verdana"/>
              </a:rPr>
              <a:t>4</a:t>
            </a:r>
            <a:r>
              <a:rPr lang="en-US" sz="3200">
                <a:solidFill>
                  <a:srgbClr val="84BD00"/>
                </a:solidFill>
                <a:latin typeface="Verdana"/>
                <a:ea typeface="ＭＳ Ｐゴシック"/>
                <a:cs typeface="Verdana"/>
              </a:rPr>
              <a:t>. Methods in auditing and </a:t>
            </a:r>
            <a:r>
              <a:rPr lang="en-US" sz="3200" dirty="0">
                <a:solidFill>
                  <a:srgbClr val="84BD00"/>
                </a:solidFill>
                <a:latin typeface="Verdana"/>
                <a:ea typeface="ＭＳ Ｐゴシック"/>
                <a:cs typeface="Verdana"/>
              </a:rPr>
              <a:t>audits</a:t>
            </a:r>
          </a:p>
        </p:txBody>
      </p:sp>
      <p:sp>
        <p:nvSpPr>
          <p:cNvPr id="6" name="Title Placeholder 1"/>
          <p:cNvSpPr txBox="1">
            <a:spLocks/>
          </p:cNvSpPr>
          <p:nvPr/>
        </p:nvSpPr>
        <p:spPr bwMode="auto">
          <a:xfrm>
            <a:off x="452628" y="5157192"/>
            <a:ext cx="8229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dirty="0">
              <a:latin typeface="Verdana" charset="0"/>
              <a:cs typeface="Verdana" charset="0"/>
            </a:endParaRPr>
          </a:p>
        </p:txBody>
      </p:sp>
      <p:pic>
        <p:nvPicPr>
          <p:cNvPr id="2" name="Picture 1"/>
          <p:cNvPicPr>
            <a:picLocks noChangeAspect="1"/>
          </p:cNvPicPr>
          <p:nvPr/>
        </p:nvPicPr>
        <p:blipFill>
          <a:blip r:embed="rId3"/>
          <a:stretch>
            <a:fillRect/>
          </a:stretch>
        </p:blipFill>
        <p:spPr>
          <a:xfrm>
            <a:off x="6588224" y="6034132"/>
            <a:ext cx="2320318" cy="661183"/>
          </a:xfrm>
          <a:prstGeom prst="rect">
            <a:avLst/>
          </a:prstGeom>
        </p:spPr>
      </p:pic>
    </p:spTree>
    <p:extLst>
      <p:ext uri="{BB962C8B-B14F-4D97-AF65-F5344CB8AC3E}">
        <p14:creationId xmlns:p14="http://schemas.microsoft.com/office/powerpoint/2010/main" val="2009252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en-GB" dirty="0">
                <a:solidFill>
                  <a:srgbClr val="84B400"/>
                </a:solidFill>
              </a:rPr>
              <a:t>Site observation</a:t>
            </a:r>
            <a:endParaRPr lang="lt-LT" dirty="0">
              <a:solidFill>
                <a:srgbClr val="84B400"/>
              </a:solidFill>
            </a:endParaRPr>
          </a:p>
        </p:txBody>
      </p:sp>
      <p:sp>
        <p:nvSpPr>
          <p:cNvPr id="3" name="Antrinis pavadinimas 2"/>
          <p:cNvSpPr>
            <a:spLocks noGrp="1"/>
          </p:cNvSpPr>
          <p:nvPr>
            <p:ph type="subTitle" idx="1"/>
          </p:nvPr>
        </p:nvSpPr>
        <p:spPr>
          <a:xfrm>
            <a:off x="323528" y="1700808"/>
            <a:ext cx="8280920" cy="3672408"/>
          </a:xfrm>
        </p:spPr>
        <p:txBody>
          <a:bodyPr/>
          <a:lstStyle/>
          <a:p>
            <a:pPr marL="285750" indent="-285750">
              <a:buFont typeface="Arial" panose="020B0604020202020204" pitchFamily="34" charset="0"/>
              <a:buChar char="•"/>
            </a:pPr>
            <a:r>
              <a:rPr lang="en-GB" sz="1800" dirty="0"/>
              <a:t>Is a way of collecting data through observing</a:t>
            </a:r>
            <a:endParaRPr lang="lt-LT" sz="1800" dirty="0"/>
          </a:p>
          <a:p>
            <a:pPr marL="285750" indent="-285750">
              <a:buFont typeface="Arial" panose="020B0604020202020204" pitchFamily="34" charset="0"/>
              <a:buChar char="•"/>
            </a:pPr>
            <a:r>
              <a:rPr lang="en-GB" sz="1800" dirty="0"/>
              <a:t>May be structured or unstructured</a:t>
            </a:r>
          </a:p>
          <a:p>
            <a:pPr marL="285750" indent="-285750">
              <a:buFont typeface="Arial" panose="020B0604020202020204" pitchFamily="34" charset="0"/>
              <a:buChar char="•"/>
            </a:pPr>
            <a:r>
              <a:rPr lang="en-GB" sz="1800" dirty="0"/>
              <a:t>Structured or systematic observation data collection is conducted using specific variables and according to a pre-defined schedule</a:t>
            </a:r>
          </a:p>
          <a:p>
            <a:pPr marL="285750" indent="-285750">
              <a:buFont typeface="Arial" panose="020B0604020202020204" pitchFamily="34" charset="0"/>
              <a:buChar char="•"/>
            </a:pPr>
            <a:r>
              <a:rPr lang="en-GB" sz="1800" dirty="0"/>
              <a:t>Unstructured observation is conducted in an open and free manner in a sense that there would be no pre-determined variables or objectives</a:t>
            </a:r>
            <a:endParaRPr lang="lt-LT" sz="1800" dirty="0"/>
          </a:p>
          <a:p>
            <a:pPr marL="285750" indent="-285750">
              <a:buFont typeface="Arial" panose="020B0604020202020204" pitchFamily="34" charset="0"/>
              <a:buChar char="•"/>
            </a:pPr>
            <a:r>
              <a:rPr lang="en-GB" sz="1800" dirty="0"/>
              <a:t>Advantages of observation primary data collection method include direct access to research phenomena, high levels of flexibility in terms of application and generating a permanent record of phenomena to be referred to later if a need arises</a:t>
            </a:r>
          </a:p>
        </p:txBody>
      </p:sp>
    </p:spTree>
    <p:extLst>
      <p:ext uri="{BB962C8B-B14F-4D97-AF65-F5344CB8AC3E}">
        <p14:creationId xmlns:p14="http://schemas.microsoft.com/office/powerpoint/2010/main" val="3493356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en-GB" dirty="0">
                <a:solidFill>
                  <a:srgbClr val="84B400"/>
                </a:solidFill>
              </a:rPr>
              <a:t>Site observation</a:t>
            </a:r>
            <a:endParaRPr lang="lt-LT" dirty="0">
              <a:solidFill>
                <a:srgbClr val="84B400"/>
              </a:solidFill>
            </a:endParaRPr>
          </a:p>
        </p:txBody>
      </p:sp>
      <p:sp>
        <p:nvSpPr>
          <p:cNvPr id="3" name="Antrinis pavadinimas 2"/>
          <p:cNvSpPr>
            <a:spLocks noGrp="1"/>
          </p:cNvSpPr>
          <p:nvPr>
            <p:ph type="subTitle" idx="1"/>
          </p:nvPr>
        </p:nvSpPr>
        <p:spPr>
          <a:xfrm>
            <a:off x="251520" y="1877659"/>
            <a:ext cx="4233568" cy="3062854"/>
          </a:xfrm>
        </p:spPr>
        <p:txBody>
          <a:bodyPr/>
          <a:lstStyle/>
          <a:p>
            <a:pPr marL="285750" indent="-285750">
              <a:buFont typeface="Arial" panose="020B0604020202020204" pitchFamily="34" charset="0"/>
              <a:buChar char="•"/>
            </a:pPr>
            <a:r>
              <a:rPr lang="en-GB" sz="1600" dirty="0"/>
              <a:t>Method is disadvantaged with longer time requirements, high levels of observer bias, and impact of observer on primary data, in a way that presence of observer may influence the </a:t>
            </a:r>
            <a:r>
              <a:rPr lang="en-GB" sz="1600" dirty="0" err="1"/>
              <a:t>behavio</a:t>
            </a:r>
            <a:r>
              <a:rPr lang="lt-LT" sz="1600" dirty="0"/>
              <a:t>u</a:t>
            </a:r>
            <a:r>
              <a:rPr lang="en-GB" sz="1600" dirty="0"/>
              <a:t>r of sample group elements</a:t>
            </a:r>
          </a:p>
          <a:p>
            <a:pPr marL="285750" indent="-285750">
              <a:buFont typeface="Arial" panose="020B0604020202020204" pitchFamily="34" charset="0"/>
              <a:buChar char="•"/>
            </a:pPr>
            <a:r>
              <a:rPr lang="en-GB" sz="1600" dirty="0"/>
              <a:t>Data collection method may be associated with certain ethical issues</a:t>
            </a:r>
          </a:p>
        </p:txBody>
      </p:sp>
      <p:pic>
        <p:nvPicPr>
          <p:cNvPr id="4" name="Paveikslėlis 3"/>
          <p:cNvPicPr>
            <a:picLocks noChangeAspect="1"/>
          </p:cNvPicPr>
          <p:nvPr/>
        </p:nvPicPr>
        <p:blipFill>
          <a:blip r:embed="rId3"/>
          <a:stretch>
            <a:fillRect/>
          </a:stretch>
        </p:blipFill>
        <p:spPr>
          <a:xfrm>
            <a:off x="4658913" y="1877659"/>
            <a:ext cx="4017543" cy="3514489"/>
          </a:xfrm>
          <a:prstGeom prst="rect">
            <a:avLst/>
          </a:prstGeom>
        </p:spPr>
      </p:pic>
      <p:sp>
        <p:nvSpPr>
          <p:cNvPr id="5" name="Antrinis pavadinimas 2"/>
          <p:cNvSpPr txBox="1">
            <a:spLocks/>
          </p:cNvSpPr>
          <p:nvPr/>
        </p:nvSpPr>
        <p:spPr bwMode="auto">
          <a:xfrm>
            <a:off x="2267744" y="5392148"/>
            <a:ext cx="6408712" cy="125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400">
                <a:solidFill>
                  <a:schemeClr val="tx1"/>
                </a:solidFill>
                <a:latin typeface="+mn-lt"/>
                <a:ea typeface="+mn-ea"/>
              </a:defRPr>
            </a:lvl2pPr>
            <a:lvl3pPr marL="914400" indent="0" algn="ctr" rtl="0" eaLnBrk="1" fontAlgn="base" hangingPunct="1">
              <a:spcBef>
                <a:spcPct val="20000"/>
              </a:spcBef>
              <a:spcAft>
                <a:spcPct val="0"/>
              </a:spcAft>
              <a:buNone/>
              <a:defRPr sz="2000">
                <a:solidFill>
                  <a:schemeClr val="tx1"/>
                </a:solidFill>
                <a:latin typeface="+mn-lt"/>
                <a:ea typeface="+mn-ea"/>
              </a:defRPr>
            </a:lvl3pPr>
            <a:lvl4pPr marL="1371600" indent="0" algn="ctr" rtl="0" eaLnBrk="1" fontAlgn="base" hangingPunct="1">
              <a:spcBef>
                <a:spcPct val="20000"/>
              </a:spcBef>
              <a:spcAft>
                <a:spcPct val="0"/>
              </a:spcAft>
              <a:buNone/>
              <a:defRPr>
                <a:solidFill>
                  <a:schemeClr val="tx1"/>
                </a:solidFill>
                <a:latin typeface="+mn-lt"/>
                <a:ea typeface="+mn-ea"/>
              </a:defRPr>
            </a:lvl4pPr>
            <a:lvl5pPr marL="1828800" indent="0" algn="ctr" rtl="0" eaLnBrk="1" fontAlgn="base" hangingPunct="1">
              <a:spcBef>
                <a:spcPct val="20000"/>
              </a:spcBef>
              <a:spcAft>
                <a:spcPct val="0"/>
              </a:spcAft>
              <a:buNone/>
              <a:defRPr>
                <a:solidFill>
                  <a:schemeClr val="tx1"/>
                </a:solidFill>
                <a:latin typeface="+mn-lt"/>
                <a:ea typeface="+mn-ea"/>
              </a:defRPr>
            </a:lvl5pPr>
            <a:lvl6pPr marL="2286000" indent="0" algn="ctr" rtl="0" eaLnBrk="1" fontAlgn="base" hangingPunct="1">
              <a:spcBef>
                <a:spcPct val="20000"/>
              </a:spcBef>
              <a:spcAft>
                <a:spcPct val="0"/>
              </a:spcAft>
              <a:buNone/>
              <a:defRPr>
                <a:solidFill>
                  <a:schemeClr val="tx1"/>
                </a:solidFill>
                <a:latin typeface="+mn-lt"/>
                <a:ea typeface="+mn-ea"/>
              </a:defRPr>
            </a:lvl6pPr>
            <a:lvl7pPr marL="2743200" indent="0" algn="ctr" rtl="0" eaLnBrk="1" fontAlgn="base" hangingPunct="1">
              <a:spcBef>
                <a:spcPct val="20000"/>
              </a:spcBef>
              <a:spcAft>
                <a:spcPct val="0"/>
              </a:spcAft>
              <a:buNone/>
              <a:defRPr>
                <a:solidFill>
                  <a:schemeClr val="tx1"/>
                </a:solidFill>
                <a:latin typeface="+mn-lt"/>
                <a:ea typeface="+mn-ea"/>
              </a:defRPr>
            </a:lvl7pPr>
            <a:lvl8pPr marL="3200400" indent="0" algn="ctr" rtl="0" eaLnBrk="1" fontAlgn="base" hangingPunct="1">
              <a:spcBef>
                <a:spcPct val="20000"/>
              </a:spcBef>
              <a:spcAft>
                <a:spcPct val="0"/>
              </a:spcAft>
              <a:buNone/>
              <a:defRPr>
                <a:solidFill>
                  <a:schemeClr val="tx1"/>
                </a:solidFill>
                <a:latin typeface="+mn-lt"/>
                <a:ea typeface="+mn-ea"/>
              </a:defRPr>
            </a:lvl8pPr>
            <a:lvl9pPr marL="3657600" indent="0" algn="ctr" rtl="0" eaLnBrk="1" fontAlgn="base" hangingPunct="1">
              <a:spcBef>
                <a:spcPct val="20000"/>
              </a:spcBef>
              <a:spcAft>
                <a:spcPct val="0"/>
              </a:spcAft>
              <a:buNone/>
              <a:defRPr>
                <a:solidFill>
                  <a:schemeClr val="tx1"/>
                </a:solidFill>
                <a:latin typeface="+mn-lt"/>
                <a:ea typeface="+mn-ea"/>
              </a:defRPr>
            </a:lvl9pPr>
          </a:lstStyle>
          <a:p>
            <a:endParaRPr lang="en-GB" sz="1600" kern="0" dirty="0">
              <a:hlinkClick r:id="rId4"/>
            </a:endParaRPr>
          </a:p>
          <a:p>
            <a:endParaRPr lang="en-GB" sz="1600" kern="0" dirty="0">
              <a:hlinkClick r:id="rId4"/>
            </a:endParaRPr>
          </a:p>
          <a:p>
            <a:r>
              <a:rPr lang="en-US" sz="1600" b="1" dirty="0"/>
              <a:t>Video: </a:t>
            </a:r>
            <a:r>
              <a:rPr lang="lt-LT" sz="1600" dirty="0" err="1">
                <a:hlinkClick r:id="rId4"/>
              </a:rPr>
              <a:t>Observation</a:t>
            </a:r>
            <a:r>
              <a:rPr lang="lt-LT" sz="1600" dirty="0">
                <a:hlinkClick r:id="rId4"/>
              </a:rPr>
              <a:t> </a:t>
            </a:r>
            <a:r>
              <a:rPr lang="en-US" sz="1600" dirty="0">
                <a:hlinkClick r:id="rId4"/>
              </a:rPr>
              <a:t>m</a:t>
            </a:r>
            <a:r>
              <a:rPr lang="lt-LT" sz="1600" dirty="0" err="1">
                <a:hlinkClick r:id="rId4"/>
              </a:rPr>
              <a:t>ethod</a:t>
            </a:r>
            <a:endParaRPr lang="en-GB" sz="1600" kern="0" dirty="0">
              <a:hlinkClick r:id="rId4"/>
            </a:endParaRPr>
          </a:p>
        </p:txBody>
      </p:sp>
    </p:spTree>
    <p:extLst>
      <p:ext uri="{BB962C8B-B14F-4D97-AF65-F5344CB8AC3E}">
        <p14:creationId xmlns:p14="http://schemas.microsoft.com/office/powerpoint/2010/main" val="2516919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79512" y="260648"/>
            <a:ext cx="8712968" cy="1224136"/>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1259632" y="980728"/>
            <a:ext cx="6912768" cy="4061990"/>
          </a:xfrm>
          <a:prstGeom prst="rect">
            <a:avLst/>
          </a:prstGeom>
        </p:spPr>
      </p:pic>
      <p:sp>
        <p:nvSpPr>
          <p:cNvPr id="6" name="Title 1"/>
          <p:cNvSpPr>
            <a:spLocks noGrp="1"/>
          </p:cNvSpPr>
          <p:nvPr>
            <p:ph type="ctrTitle"/>
          </p:nvPr>
        </p:nvSpPr>
        <p:spPr>
          <a:xfrm>
            <a:off x="1763688" y="2132856"/>
            <a:ext cx="5400600" cy="1008111"/>
          </a:xfrm>
        </p:spPr>
        <p:txBody>
          <a:bodyPr anchor="ctr"/>
          <a:lstStyle/>
          <a:p>
            <a:pPr algn="ctr"/>
            <a:r>
              <a:rPr lang="en-US" dirty="0">
                <a:solidFill>
                  <a:schemeClr val="bg1"/>
                </a:solidFill>
              </a:rPr>
              <a:t>Creating instruments for USR auditing</a:t>
            </a:r>
          </a:p>
        </p:txBody>
      </p:sp>
    </p:spTree>
    <p:extLst>
      <p:ext uri="{BB962C8B-B14F-4D97-AF65-F5344CB8AC3E}">
        <p14:creationId xmlns:p14="http://schemas.microsoft.com/office/powerpoint/2010/main" val="3727356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en-GB" dirty="0">
                <a:solidFill>
                  <a:srgbClr val="84B400"/>
                </a:solidFill>
              </a:rPr>
              <a:t>Pair work</a:t>
            </a:r>
            <a:endParaRPr lang="lt-LT" dirty="0">
              <a:solidFill>
                <a:srgbClr val="84B400"/>
              </a:solidFill>
            </a:endParaRPr>
          </a:p>
        </p:txBody>
      </p:sp>
      <p:sp>
        <p:nvSpPr>
          <p:cNvPr id="3" name="Antrinis pavadinimas 2"/>
          <p:cNvSpPr>
            <a:spLocks noGrp="1"/>
          </p:cNvSpPr>
          <p:nvPr>
            <p:ph type="subTitle" idx="1"/>
          </p:nvPr>
        </p:nvSpPr>
        <p:spPr>
          <a:xfrm>
            <a:off x="347800" y="1484783"/>
            <a:ext cx="8244916" cy="4824536"/>
          </a:xfrm>
        </p:spPr>
        <p:txBody>
          <a:bodyPr/>
          <a:lstStyle/>
          <a:p>
            <a:r>
              <a:rPr lang="en-GB" sz="2000" dirty="0"/>
              <a:t>Creating instruments for USR auditing.</a:t>
            </a:r>
            <a:endParaRPr lang="en-GB" sz="2000" b="1" dirty="0"/>
          </a:p>
          <a:p>
            <a:r>
              <a:rPr lang="en-GB" sz="2000" dirty="0"/>
              <a:t>Work in pairs on the 5 main research methods:</a:t>
            </a:r>
            <a:endParaRPr lang="lt-LT" sz="2000" dirty="0"/>
          </a:p>
          <a:p>
            <a:pPr marL="342900" lvl="0" indent="-342900">
              <a:buFont typeface="Arial" panose="020B0604020202020204" pitchFamily="34" charset="0"/>
              <a:buChar char="•"/>
            </a:pPr>
            <a:r>
              <a:rPr lang="en-GB" sz="2000" dirty="0"/>
              <a:t>document analysis</a:t>
            </a:r>
            <a:endParaRPr lang="lt-LT" sz="2000" dirty="0"/>
          </a:p>
          <a:p>
            <a:pPr marL="342900" lvl="0" indent="-342900">
              <a:buFont typeface="Arial" panose="020B0604020202020204" pitchFamily="34" charset="0"/>
              <a:buChar char="•"/>
            </a:pPr>
            <a:r>
              <a:rPr lang="en-GB" sz="2000" dirty="0"/>
              <a:t>questionnaires</a:t>
            </a:r>
            <a:endParaRPr lang="lt-LT" sz="2000" dirty="0"/>
          </a:p>
          <a:p>
            <a:pPr marL="342900" lvl="0" indent="-342900">
              <a:buFont typeface="Arial" panose="020B0604020202020204" pitchFamily="34" charset="0"/>
              <a:buChar char="•"/>
            </a:pPr>
            <a:r>
              <a:rPr lang="en-GB" sz="2000" dirty="0"/>
              <a:t>interviews</a:t>
            </a:r>
            <a:endParaRPr lang="lt-LT" sz="2000" dirty="0"/>
          </a:p>
          <a:p>
            <a:pPr marL="342900" lvl="0" indent="-342900">
              <a:buFont typeface="Arial" panose="020B0604020202020204" pitchFamily="34" charset="0"/>
              <a:buChar char="•"/>
            </a:pPr>
            <a:r>
              <a:rPr lang="en-GB" sz="2000" dirty="0"/>
              <a:t>focus groups</a:t>
            </a:r>
            <a:endParaRPr lang="lt-LT" sz="2000" dirty="0"/>
          </a:p>
          <a:p>
            <a:pPr marL="342900" lvl="0" indent="-342900">
              <a:buFont typeface="Arial" panose="020B0604020202020204" pitchFamily="34" charset="0"/>
              <a:buChar char="•"/>
            </a:pPr>
            <a:r>
              <a:rPr lang="en-GB" sz="2000" dirty="0"/>
              <a:t>site observation.</a:t>
            </a:r>
            <a:endParaRPr lang="lt-LT" sz="2000" dirty="0"/>
          </a:p>
          <a:p>
            <a:r>
              <a:rPr lang="en-GB" sz="2000" dirty="0"/>
              <a:t>Each pair chooses 1-2 research methods and 1 benchmark to work on. </a:t>
            </a:r>
          </a:p>
          <a:p>
            <a:r>
              <a:rPr lang="en-GB" sz="2000" dirty="0"/>
              <a:t>Make sure that all methods and benchmarks are covered.</a:t>
            </a:r>
            <a:endParaRPr lang="lt-LT" sz="2000" dirty="0"/>
          </a:p>
          <a:p>
            <a:endParaRPr lang="lt-LT" sz="2000" dirty="0"/>
          </a:p>
        </p:txBody>
      </p:sp>
    </p:spTree>
    <p:extLst>
      <p:ext uri="{BB962C8B-B14F-4D97-AF65-F5344CB8AC3E}">
        <p14:creationId xmlns:p14="http://schemas.microsoft.com/office/powerpoint/2010/main" val="522797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en-GB" dirty="0">
                <a:solidFill>
                  <a:srgbClr val="84B400"/>
                </a:solidFill>
              </a:rPr>
              <a:t>Creating auditing instruments</a:t>
            </a:r>
            <a:endParaRPr lang="lt-LT" dirty="0">
              <a:solidFill>
                <a:srgbClr val="84B400"/>
              </a:solidFill>
            </a:endParaRPr>
          </a:p>
        </p:txBody>
      </p:sp>
      <p:sp>
        <p:nvSpPr>
          <p:cNvPr id="3" name="Antrinis pavadinimas 2"/>
          <p:cNvSpPr>
            <a:spLocks noGrp="1"/>
          </p:cNvSpPr>
          <p:nvPr>
            <p:ph type="subTitle" idx="1"/>
          </p:nvPr>
        </p:nvSpPr>
        <p:spPr>
          <a:xfrm>
            <a:off x="537196" y="2060848"/>
            <a:ext cx="7992888" cy="3096344"/>
          </a:xfrm>
        </p:spPr>
        <p:txBody>
          <a:bodyPr/>
          <a:lstStyle/>
          <a:p>
            <a:pPr marL="342900" indent="-342900">
              <a:buFont typeface="Arial" panose="020B0604020202020204" pitchFamily="34" charset="0"/>
              <a:buChar char="•"/>
            </a:pPr>
            <a:r>
              <a:rPr lang="en-GB" dirty="0"/>
              <a:t>Peer-review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Top tips discussion: what are the main problems and difficulties?</a:t>
            </a:r>
            <a:endParaRPr lang="lt-LT" dirty="0"/>
          </a:p>
          <a:p>
            <a:pPr marL="342900" indent="-342900">
              <a:buFont typeface="Wingdings" panose="05000000000000000000" pitchFamily="2" charset="2"/>
              <a:buChar char="ü"/>
            </a:pPr>
            <a:endParaRPr lang="lt-LT" b="1" dirty="0"/>
          </a:p>
          <a:p>
            <a:endParaRPr lang="lt-LT" b="1" dirty="0"/>
          </a:p>
        </p:txBody>
      </p:sp>
    </p:spTree>
    <p:extLst>
      <p:ext uri="{BB962C8B-B14F-4D97-AF65-F5344CB8AC3E}">
        <p14:creationId xmlns:p14="http://schemas.microsoft.com/office/powerpoint/2010/main" val="3222702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79512" y="260648"/>
            <a:ext cx="8712968" cy="1224136"/>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1259632" y="980728"/>
            <a:ext cx="6912768" cy="4061990"/>
          </a:xfrm>
          <a:prstGeom prst="rect">
            <a:avLst/>
          </a:prstGeom>
        </p:spPr>
      </p:pic>
      <p:sp>
        <p:nvSpPr>
          <p:cNvPr id="6" name="Title 1"/>
          <p:cNvSpPr>
            <a:spLocks noGrp="1"/>
          </p:cNvSpPr>
          <p:nvPr>
            <p:ph type="ctrTitle"/>
          </p:nvPr>
        </p:nvSpPr>
        <p:spPr>
          <a:xfrm>
            <a:off x="1763688" y="2132856"/>
            <a:ext cx="5400600" cy="1008111"/>
          </a:xfrm>
        </p:spPr>
        <p:txBody>
          <a:bodyPr anchor="ctr"/>
          <a:lstStyle/>
          <a:p>
            <a:pPr algn="ctr"/>
            <a:r>
              <a:rPr lang="en-US" dirty="0">
                <a:solidFill>
                  <a:schemeClr val="bg1"/>
                </a:solidFill>
              </a:rPr>
              <a:t>University campus observation and lunch</a:t>
            </a:r>
          </a:p>
        </p:txBody>
      </p:sp>
    </p:spTree>
    <p:extLst>
      <p:ext uri="{BB962C8B-B14F-4D97-AF65-F5344CB8AC3E}">
        <p14:creationId xmlns:p14="http://schemas.microsoft.com/office/powerpoint/2010/main" val="3948608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r>
              <a:rPr lang="en-US" sz="2800" dirty="0">
                <a:solidFill>
                  <a:srgbClr val="84B400"/>
                </a:solidFill>
              </a:rPr>
              <a:t>Exercise: let’s observe the campus</a:t>
            </a:r>
            <a:endParaRPr lang="lt-LT" sz="2800" dirty="0">
              <a:solidFill>
                <a:srgbClr val="84B400"/>
              </a:solidFill>
            </a:endParaRPr>
          </a:p>
        </p:txBody>
      </p:sp>
      <p:sp>
        <p:nvSpPr>
          <p:cNvPr id="3" name="Antrinis pavadinimas 2"/>
          <p:cNvSpPr>
            <a:spLocks noGrp="1"/>
          </p:cNvSpPr>
          <p:nvPr>
            <p:ph type="subTitle" idx="1"/>
          </p:nvPr>
        </p:nvSpPr>
        <p:spPr>
          <a:xfrm>
            <a:off x="1907704" y="1628800"/>
            <a:ext cx="7992888" cy="648072"/>
          </a:xfrm>
        </p:spPr>
        <p:txBody>
          <a:bodyPr/>
          <a:lstStyle/>
          <a:p>
            <a:r>
              <a:rPr lang="en-US" dirty="0"/>
              <a:t>Don’t forget to grab your lunch!</a:t>
            </a:r>
            <a:endParaRPr lang="lt-LT"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2274196"/>
            <a:ext cx="4429046" cy="2955004"/>
          </a:xfrm>
          <a:prstGeom prst="rect">
            <a:avLst/>
          </a:prstGeom>
        </p:spPr>
      </p:pic>
    </p:spTree>
    <p:extLst>
      <p:ext uri="{BB962C8B-B14F-4D97-AF65-F5344CB8AC3E}">
        <p14:creationId xmlns:p14="http://schemas.microsoft.com/office/powerpoint/2010/main" val="3717190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79512" y="260648"/>
            <a:ext cx="8712968" cy="1224136"/>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1259632" y="980728"/>
            <a:ext cx="6912768" cy="4061990"/>
          </a:xfrm>
          <a:prstGeom prst="rect">
            <a:avLst/>
          </a:prstGeom>
        </p:spPr>
      </p:pic>
      <p:sp>
        <p:nvSpPr>
          <p:cNvPr id="6" name="Title 1"/>
          <p:cNvSpPr>
            <a:spLocks noGrp="1"/>
          </p:cNvSpPr>
          <p:nvPr>
            <p:ph type="ctrTitle"/>
          </p:nvPr>
        </p:nvSpPr>
        <p:spPr>
          <a:xfrm>
            <a:off x="1763688" y="2132856"/>
            <a:ext cx="5400600" cy="1008111"/>
          </a:xfrm>
        </p:spPr>
        <p:txBody>
          <a:bodyPr anchor="ctr"/>
          <a:lstStyle/>
          <a:p>
            <a:pPr algn="ctr"/>
            <a:r>
              <a:rPr lang="en-US" dirty="0">
                <a:solidFill>
                  <a:schemeClr val="bg1"/>
                </a:solidFill>
              </a:rPr>
              <a:t>Discussion and analysis of observation</a:t>
            </a:r>
          </a:p>
        </p:txBody>
      </p:sp>
    </p:spTree>
    <p:extLst>
      <p:ext uri="{BB962C8B-B14F-4D97-AF65-F5344CB8AC3E}">
        <p14:creationId xmlns:p14="http://schemas.microsoft.com/office/powerpoint/2010/main" val="2949910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84B400"/>
                </a:solidFill>
              </a:rPr>
              <a:t>Discussion and analysis</a:t>
            </a:r>
            <a:endParaRPr lang="lt-LT" dirty="0">
              <a:solidFill>
                <a:srgbClr val="84B400"/>
              </a:solidFill>
            </a:endParaRPr>
          </a:p>
        </p:txBody>
      </p:sp>
      <p:sp>
        <p:nvSpPr>
          <p:cNvPr id="3" name="Subtitle 2"/>
          <p:cNvSpPr>
            <a:spLocks noGrp="1"/>
          </p:cNvSpPr>
          <p:nvPr>
            <p:ph type="subTitle" idx="1"/>
          </p:nvPr>
        </p:nvSpPr>
        <p:spPr>
          <a:xfrm>
            <a:off x="395536" y="1916832"/>
            <a:ext cx="7848872" cy="2088232"/>
          </a:xfrm>
        </p:spPr>
        <p:txBody>
          <a:bodyPr/>
          <a:lstStyle/>
          <a:p>
            <a:r>
              <a:rPr lang="en-US" sz="2800" dirty="0"/>
              <a:t>Welcome back! </a:t>
            </a:r>
          </a:p>
          <a:p>
            <a:endParaRPr lang="en-US" sz="2800" dirty="0"/>
          </a:p>
          <a:p>
            <a:r>
              <a:rPr lang="en-US" sz="2800" dirty="0"/>
              <a:t>Your feedback after the University campus observation…</a:t>
            </a:r>
          </a:p>
          <a:p>
            <a:endParaRPr lang="lt-LT" sz="2800" dirty="0"/>
          </a:p>
        </p:txBody>
      </p:sp>
    </p:spTree>
    <p:extLst>
      <p:ext uri="{BB962C8B-B14F-4D97-AF65-F5344CB8AC3E}">
        <p14:creationId xmlns:p14="http://schemas.microsoft.com/office/powerpoint/2010/main" val="2129310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79512" y="260648"/>
            <a:ext cx="8712968" cy="1224136"/>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1259632" y="980728"/>
            <a:ext cx="6912768" cy="4061990"/>
          </a:xfrm>
          <a:prstGeom prst="rect">
            <a:avLst/>
          </a:prstGeom>
        </p:spPr>
      </p:pic>
      <p:sp>
        <p:nvSpPr>
          <p:cNvPr id="6" name="Title 1"/>
          <p:cNvSpPr>
            <a:spLocks noGrp="1"/>
          </p:cNvSpPr>
          <p:nvPr>
            <p:ph type="ctrTitle"/>
          </p:nvPr>
        </p:nvSpPr>
        <p:spPr>
          <a:xfrm>
            <a:off x="1763688" y="2132856"/>
            <a:ext cx="5400600" cy="1008111"/>
          </a:xfrm>
        </p:spPr>
        <p:txBody>
          <a:bodyPr anchor="ctr"/>
          <a:lstStyle/>
          <a:p>
            <a:pPr algn="ctr"/>
            <a:r>
              <a:rPr lang="en-US">
                <a:solidFill>
                  <a:schemeClr val="bg1"/>
                </a:solidFill>
              </a:rPr>
              <a:t>Role play: Interviews </a:t>
            </a:r>
            <a:r>
              <a:rPr lang="en-US" dirty="0">
                <a:solidFill>
                  <a:schemeClr val="bg1"/>
                </a:solidFill>
              </a:rPr>
              <a:t>and focus groups</a:t>
            </a:r>
          </a:p>
        </p:txBody>
      </p:sp>
    </p:spTree>
    <p:extLst>
      <p:ext uri="{BB962C8B-B14F-4D97-AF65-F5344CB8AC3E}">
        <p14:creationId xmlns:p14="http://schemas.microsoft.com/office/powerpoint/2010/main" val="163519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79512" y="260648"/>
            <a:ext cx="8712968" cy="1224136"/>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1259632" y="980728"/>
            <a:ext cx="6912768" cy="4061990"/>
          </a:xfrm>
          <a:prstGeom prst="rect">
            <a:avLst/>
          </a:prstGeom>
        </p:spPr>
      </p:pic>
      <p:sp>
        <p:nvSpPr>
          <p:cNvPr id="6" name="Title 1"/>
          <p:cNvSpPr>
            <a:spLocks noGrp="1"/>
          </p:cNvSpPr>
          <p:nvPr>
            <p:ph type="ctrTitle"/>
          </p:nvPr>
        </p:nvSpPr>
        <p:spPr>
          <a:xfrm>
            <a:off x="1619672" y="2003612"/>
            <a:ext cx="5544616" cy="1008111"/>
          </a:xfrm>
        </p:spPr>
        <p:txBody>
          <a:bodyPr anchor="ctr"/>
          <a:lstStyle/>
          <a:p>
            <a:pPr algn="ctr"/>
            <a:r>
              <a:rPr lang="en-US" dirty="0">
                <a:solidFill>
                  <a:schemeClr val="bg1"/>
                </a:solidFill>
              </a:rPr>
              <a:t>Welcome and recap</a:t>
            </a:r>
          </a:p>
        </p:txBody>
      </p:sp>
    </p:spTree>
    <p:extLst>
      <p:ext uri="{BB962C8B-B14F-4D97-AF65-F5344CB8AC3E}">
        <p14:creationId xmlns:p14="http://schemas.microsoft.com/office/powerpoint/2010/main" val="4040280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8348" y="332656"/>
            <a:ext cx="7988300" cy="1008111"/>
          </a:xfrm>
        </p:spPr>
        <p:txBody>
          <a:bodyPr/>
          <a:lstStyle/>
          <a:p>
            <a:r>
              <a:rPr lang="en-US" dirty="0">
                <a:solidFill>
                  <a:srgbClr val="84B400"/>
                </a:solidFill>
              </a:rPr>
              <a:t>Role play: Interviews and focus groups</a:t>
            </a:r>
            <a:endParaRPr lang="lt-LT" dirty="0">
              <a:solidFill>
                <a:srgbClr val="84B400"/>
              </a:solidFill>
            </a:endParaRPr>
          </a:p>
        </p:txBody>
      </p:sp>
      <p:sp>
        <p:nvSpPr>
          <p:cNvPr id="3" name="Subtitle 2"/>
          <p:cNvSpPr>
            <a:spLocks noGrp="1"/>
          </p:cNvSpPr>
          <p:nvPr>
            <p:ph type="subTitle" idx="1"/>
          </p:nvPr>
        </p:nvSpPr>
        <p:spPr>
          <a:xfrm>
            <a:off x="491605" y="2348880"/>
            <a:ext cx="3312368" cy="3312368"/>
          </a:xfrm>
        </p:spPr>
        <p:txBody>
          <a:bodyPr/>
          <a:lstStyle/>
          <a:p>
            <a:r>
              <a:rPr lang="en-US" dirty="0"/>
              <a:t>Use the questions prepared for interviews and focus groups to have role-plays</a:t>
            </a:r>
            <a:endParaRPr lang="lt-LT" dirty="0"/>
          </a:p>
        </p:txBody>
      </p:sp>
      <p:pic>
        <p:nvPicPr>
          <p:cNvPr id="5" name="Picture 4">
            <a:extLst>
              <a:ext uri="{FF2B5EF4-FFF2-40B4-BE49-F238E27FC236}">
                <a16:creationId xmlns:a16="http://schemas.microsoft.com/office/drawing/2014/main" id="{69566FB9-6FEE-4364-A894-BA01343DFFCE}"/>
              </a:ext>
            </a:extLst>
          </p:cNvPr>
          <p:cNvPicPr>
            <a:picLocks noChangeAspect="1"/>
          </p:cNvPicPr>
          <p:nvPr/>
        </p:nvPicPr>
        <p:blipFill>
          <a:blip r:embed="rId2"/>
          <a:stretch>
            <a:fillRect/>
          </a:stretch>
        </p:blipFill>
        <p:spPr>
          <a:xfrm>
            <a:off x="4231653" y="2132856"/>
            <a:ext cx="4170965" cy="3140968"/>
          </a:xfrm>
          <a:prstGeom prst="rect">
            <a:avLst/>
          </a:prstGeom>
        </p:spPr>
      </p:pic>
    </p:spTree>
    <p:extLst>
      <p:ext uri="{BB962C8B-B14F-4D97-AF65-F5344CB8AC3E}">
        <p14:creationId xmlns:p14="http://schemas.microsoft.com/office/powerpoint/2010/main" val="769810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79512" y="260648"/>
            <a:ext cx="8712968" cy="1224136"/>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1259632" y="980728"/>
            <a:ext cx="6912768" cy="4061990"/>
          </a:xfrm>
          <a:prstGeom prst="rect">
            <a:avLst/>
          </a:prstGeom>
        </p:spPr>
      </p:pic>
      <p:sp>
        <p:nvSpPr>
          <p:cNvPr id="6" name="Title 1"/>
          <p:cNvSpPr>
            <a:spLocks noGrp="1"/>
          </p:cNvSpPr>
          <p:nvPr>
            <p:ph type="ctrTitle"/>
          </p:nvPr>
        </p:nvSpPr>
        <p:spPr>
          <a:xfrm>
            <a:off x="1763688" y="2132856"/>
            <a:ext cx="5400600" cy="1008111"/>
          </a:xfrm>
        </p:spPr>
        <p:txBody>
          <a:bodyPr anchor="ctr"/>
          <a:lstStyle/>
          <a:p>
            <a:pPr algn="ctr"/>
            <a:r>
              <a:rPr lang="en-GB" dirty="0">
                <a:solidFill>
                  <a:schemeClr val="bg1"/>
                </a:solidFill>
              </a:rPr>
              <a:t>Organising USR audit - research methods, results and ethics</a:t>
            </a:r>
            <a:endParaRPr lang="en-US" dirty="0">
              <a:solidFill>
                <a:schemeClr val="bg1"/>
              </a:solidFill>
            </a:endParaRPr>
          </a:p>
        </p:txBody>
      </p:sp>
    </p:spTree>
    <p:extLst>
      <p:ext uri="{BB962C8B-B14F-4D97-AF65-F5344CB8AC3E}">
        <p14:creationId xmlns:p14="http://schemas.microsoft.com/office/powerpoint/2010/main" val="3997468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499966" y="404664"/>
            <a:ext cx="7988300" cy="1008111"/>
          </a:xfrm>
        </p:spPr>
        <p:txBody>
          <a:bodyPr/>
          <a:lstStyle/>
          <a:p>
            <a:r>
              <a:rPr lang="en-GB" sz="2800" dirty="0">
                <a:solidFill>
                  <a:srgbClr val="84B400"/>
                </a:solidFill>
              </a:rPr>
              <a:t>Discussion: organising USR audit: research methods, results and ethics</a:t>
            </a:r>
            <a:endParaRPr lang="lt-LT" sz="2800" dirty="0">
              <a:solidFill>
                <a:srgbClr val="84B400"/>
              </a:solidFill>
            </a:endParaRPr>
          </a:p>
        </p:txBody>
      </p:sp>
      <p:sp>
        <p:nvSpPr>
          <p:cNvPr id="3" name="Antrinis pavadinimas 2"/>
          <p:cNvSpPr>
            <a:spLocks noGrp="1"/>
          </p:cNvSpPr>
          <p:nvPr>
            <p:ph type="subTitle" idx="1"/>
          </p:nvPr>
        </p:nvSpPr>
        <p:spPr>
          <a:xfrm>
            <a:off x="499966" y="1988840"/>
            <a:ext cx="7992888" cy="2448272"/>
          </a:xfrm>
        </p:spPr>
        <p:txBody>
          <a:bodyPr/>
          <a:lstStyle/>
          <a:p>
            <a:pPr marL="457200" lvl="0" indent="-457200">
              <a:buFont typeface="Arial" panose="020B0604020202020204" pitchFamily="34" charset="0"/>
              <a:buChar char="•"/>
            </a:pPr>
            <a:r>
              <a:rPr lang="en-US" sz="2800" dirty="0"/>
              <a:t>How to plan the auditing process? </a:t>
            </a:r>
            <a:endParaRPr lang="lt-LT" sz="2800" dirty="0"/>
          </a:p>
          <a:p>
            <a:pPr marL="457200" lvl="0" indent="-457200">
              <a:buFont typeface="Arial" panose="020B0604020202020204" pitchFamily="34" charset="0"/>
              <a:buChar char="•"/>
            </a:pPr>
            <a:r>
              <a:rPr lang="en-GB" sz="2800" dirty="0"/>
              <a:t>How to analyse and understand the results?</a:t>
            </a:r>
            <a:endParaRPr lang="lt-LT" sz="2800" dirty="0"/>
          </a:p>
          <a:p>
            <a:pPr marL="457200" lvl="0" indent="-457200">
              <a:buFont typeface="Arial" panose="020B0604020202020204" pitchFamily="34" charset="0"/>
              <a:buChar char="•"/>
            </a:pPr>
            <a:r>
              <a:rPr lang="en-GB" sz="2800" dirty="0"/>
              <a:t>Ethics - what should we think about before the </a:t>
            </a:r>
            <a:r>
              <a:rPr lang="lt-LT" sz="2800" dirty="0" err="1"/>
              <a:t>audit</a:t>
            </a:r>
            <a:r>
              <a:rPr lang="en-GB" sz="2800" dirty="0"/>
              <a:t>? </a:t>
            </a:r>
            <a:endParaRPr lang="lt-LT" sz="2800" dirty="0"/>
          </a:p>
        </p:txBody>
      </p:sp>
    </p:spTree>
    <p:extLst>
      <p:ext uri="{BB962C8B-B14F-4D97-AF65-F5344CB8AC3E}">
        <p14:creationId xmlns:p14="http://schemas.microsoft.com/office/powerpoint/2010/main" val="507863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539552" y="548680"/>
            <a:ext cx="7988300" cy="1008111"/>
          </a:xfrm>
        </p:spPr>
        <p:txBody>
          <a:bodyPr/>
          <a:lstStyle/>
          <a:p>
            <a:r>
              <a:rPr lang="en-GB" dirty="0">
                <a:solidFill>
                  <a:srgbClr val="84B400"/>
                </a:solidFill>
              </a:rPr>
              <a:t>Research ethics principles</a:t>
            </a:r>
            <a:br>
              <a:rPr lang="lt-LT" b="1" dirty="0">
                <a:solidFill>
                  <a:srgbClr val="84B400"/>
                </a:solidFill>
              </a:rPr>
            </a:br>
            <a:endParaRPr lang="lt-LT" b="1" dirty="0">
              <a:solidFill>
                <a:srgbClr val="84B400"/>
              </a:solidFill>
            </a:endParaRPr>
          </a:p>
        </p:txBody>
      </p:sp>
      <p:sp>
        <p:nvSpPr>
          <p:cNvPr id="3" name="Antrinis pavadinimas 2"/>
          <p:cNvSpPr>
            <a:spLocks noGrp="1"/>
          </p:cNvSpPr>
          <p:nvPr>
            <p:ph type="subTitle" idx="1"/>
          </p:nvPr>
        </p:nvSpPr>
        <p:spPr>
          <a:xfrm>
            <a:off x="534964" y="1556790"/>
            <a:ext cx="7992888" cy="2520281"/>
          </a:xfrm>
        </p:spPr>
        <p:txBody>
          <a:bodyPr/>
          <a:lstStyle/>
          <a:p>
            <a:endParaRPr lang="en-GB" sz="1600" dirty="0"/>
          </a:p>
          <a:p>
            <a:pPr marL="457200" indent="-457200">
              <a:buFont typeface="Arial" panose="020B0604020202020204" pitchFamily="34" charset="0"/>
              <a:buChar char="•"/>
            </a:pPr>
            <a:r>
              <a:rPr lang="en-GB" sz="2800" dirty="0"/>
              <a:t>Voluntary participation</a:t>
            </a:r>
            <a:endParaRPr lang="lt-LT" sz="2800" dirty="0"/>
          </a:p>
          <a:p>
            <a:pPr marL="457200" indent="-457200">
              <a:buFont typeface="Arial" panose="020B0604020202020204" pitchFamily="34" charset="0"/>
              <a:buChar char="•"/>
            </a:pPr>
            <a:r>
              <a:rPr lang="en-GB" sz="2800" dirty="0"/>
              <a:t>Informed consent</a:t>
            </a:r>
            <a:endParaRPr lang="lt-LT" sz="2800" dirty="0"/>
          </a:p>
          <a:p>
            <a:pPr marL="457200" indent="-457200">
              <a:buFont typeface="Arial" panose="020B0604020202020204" pitchFamily="34" charset="0"/>
              <a:buChar char="•"/>
            </a:pPr>
            <a:r>
              <a:rPr lang="en-GB" sz="2800" dirty="0"/>
              <a:t>Respect to individual’s dignity</a:t>
            </a:r>
            <a:endParaRPr lang="lt-LT" sz="2800" dirty="0"/>
          </a:p>
          <a:p>
            <a:pPr marL="457200" indent="-457200">
              <a:buFont typeface="Arial" panose="020B0604020202020204" pitchFamily="34" charset="0"/>
              <a:buChar char="•"/>
            </a:pPr>
            <a:r>
              <a:rPr lang="en-US" sz="2800" dirty="0"/>
              <a:t>A</a:t>
            </a:r>
            <a:r>
              <a:rPr lang="en-GB" sz="2800" dirty="0" err="1"/>
              <a:t>nonymity</a:t>
            </a:r>
            <a:endParaRPr lang="lt-LT" sz="2800" dirty="0"/>
          </a:p>
        </p:txBody>
      </p:sp>
      <p:sp>
        <p:nvSpPr>
          <p:cNvPr id="4" name="Rectangle 3">
            <a:extLst>
              <a:ext uri="{FF2B5EF4-FFF2-40B4-BE49-F238E27FC236}">
                <a16:creationId xmlns:a16="http://schemas.microsoft.com/office/drawing/2014/main" id="{2A6BD0CA-E191-47D6-96FD-F2EC682016B7}"/>
              </a:ext>
            </a:extLst>
          </p:cNvPr>
          <p:cNvSpPr/>
          <p:nvPr/>
        </p:nvSpPr>
        <p:spPr>
          <a:xfrm>
            <a:off x="2339752" y="5805264"/>
            <a:ext cx="2441694" cy="307777"/>
          </a:xfrm>
          <a:prstGeom prst="rect">
            <a:avLst/>
          </a:prstGeom>
        </p:spPr>
        <p:txBody>
          <a:bodyPr wrap="none">
            <a:spAutoFit/>
          </a:bodyPr>
          <a:lstStyle/>
          <a:p>
            <a:r>
              <a:rPr lang="en-GB" sz="1400" dirty="0"/>
              <a:t>(Howe and Moses, 1999)</a:t>
            </a:r>
          </a:p>
        </p:txBody>
      </p:sp>
    </p:spTree>
    <p:extLst>
      <p:ext uri="{BB962C8B-B14F-4D97-AF65-F5344CB8AC3E}">
        <p14:creationId xmlns:p14="http://schemas.microsoft.com/office/powerpoint/2010/main" val="2592716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79512" y="260648"/>
            <a:ext cx="8712968" cy="1224136"/>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1259632" y="980728"/>
            <a:ext cx="6912768" cy="4061990"/>
          </a:xfrm>
          <a:prstGeom prst="rect">
            <a:avLst/>
          </a:prstGeom>
        </p:spPr>
      </p:pic>
      <p:sp>
        <p:nvSpPr>
          <p:cNvPr id="6" name="Title 1"/>
          <p:cNvSpPr>
            <a:spLocks noGrp="1"/>
          </p:cNvSpPr>
          <p:nvPr>
            <p:ph type="ctrTitle"/>
          </p:nvPr>
        </p:nvSpPr>
        <p:spPr>
          <a:xfrm>
            <a:off x="1763688" y="2132856"/>
            <a:ext cx="5400600" cy="1008111"/>
          </a:xfrm>
        </p:spPr>
        <p:txBody>
          <a:bodyPr anchor="ctr"/>
          <a:lstStyle/>
          <a:p>
            <a:pPr algn="ctr"/>
            <a:r>
              <a:rPr lang="en-GB" dirty="0">
                <a:solidFill>
                  <a:schemeClr val="bg1"/>
                </a:solidFill>
              </a:rPr>
              <a:t>Check-out</a:t>
            </a:r>
            <a:endParaRPr lang="en-US" dirty="0">
              <a:solidFill>
                <a:schemeClr val="bg1"/>
              </a:solidFill>
            </a:endParaRPr>
          </a:p>
        </p:txBody>
      </p:sp>
    </p:spTree>
    <p:extLst>
      <p:ext uri="{BB962C8B-B14F-4D97-AF65-F5344CB8AC3E}">
        <p14:creationId xmlns:p14="http://schemas.microsoft.com/office/powerpoint/2010/main" val="2679010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84B400"/>
                </a:solidFill>
              </a:rPr>
              <a:t>Check-out</a:t>
            </a:r>
            <a:r>
              <a:rPr lang="en-GB" b="1" dirty="0">
                <a:solidFill>
                  <a:srgbClr val="84B400"/>
                </a:solidFill>
              </a:rPr>
              <a:t> </a:t>
            </a:r>
            <a:endParaRPr lang="lt-LT" b="1" dirty="0">
              <a:solidFill>
                <a:srgbClr val="84B4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726" y="2348880"/>
            <a:ext cx="3744416" cy="22759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1784" y="548681"/>
            <a:ext cx="7990656" cy="1008111"/>
          </a:xfrm>
        </p:spPr>
        <p:txBody>
          <a:bodyPr/>
          <a:lstStyle/>
          <a:p>
            <a:r>
              <a:rPr lang="en-US" dirty="0">
                <a:solidFill>
                  <a:srgbClr val="84B400"/>
                </a:solidFill>
              </a:rPr>
              <a:t>Feedback from the previous unit</a:t>
            </a:r>
            <a:endParaRPr lang="lt-LT" dirty="0">
              <a:solidFill>
                <a:srgbClr val="84B400"/>
              </a:solidFill>
            </a:endParaRPr>
          </a:p>
        </p:txBody>
      </p:sp>
      <p:sp>
        <p:nvSpPr>
          <p:cNvPr id="3" name="Subtitle 2"/>
          <p:cNvSpPr>
            <a:spLocks noGrp="1"/>
          </p:cNvSpPr>
          <p:nvPr>
            <p:ph type="subTitle" idx="1"/>
          </p:nvPr>
        </p:nvSpPr>
        <p:spPr>
          <a:xfrm>
            <a:off x="539552" y="1772816"/>
            <a:ext cx="7992888" cy="3528392"/>
          </a:xfrm>
        </p:spPr>
        <p:txBody>
          <a:bodyPr/>
          <a:lstStyle/>
          <a:p>
            <a:pPr marL="457200" indent="-457200">
              <a:buFont typeface="Arial" panose="020B0604020202020204" pitchFamily="34" charset="0"/>
              <a:buChar char="•"/>
            </a:pPr>
            <a:r>
              <a:rPr lang="en-US" sz="2800" dirty="0"/>
              <a:t>What did you take away from the previous day of training?</a:t>
            </a:r>
          </a:p>
          <a:p>
            <a:pPr marL="457200" indent="-457200">
              <a:buFont typeface="Arial" panose="020B0604020202020204" pitchFamily="34" charset="0"/>
              <a:buChar char="•"/>
            </a:pPr>
            <a:r>
              <a:rPr lang="lt-LT" sz="2800" dirty="0"/>
              <a:t>How would you explain USR Benchmarking criteria?</a:t>
            </a:r>
          </a:p>
          <a:p>
            <a:pPr marL="457200" indent="-457200">
              <a:buFont typeface="Arial" panose="020B0604020202020204" pitchFamily="34" charset="0"/>
              <a:buChar char="•"/>
            </a:pPr>
            <a:r>
              <a:rPr lang="en-US" sz="2800" dirty="0"/>
              <a:t>Any outstanding or new questions?</a:t>
            </a:r>
          </a:p>
          <a:p>
            <a:endParaRPr lang="en-US" dirty="0">
              <a:latin typeface="Calibri" panose="020F0502020204030204" pitchFamily="34" charset="0"/>
            </a:endParaRPr>
          </a:p>
          <a:p>
            <a:pPr marL="342900" indent="-342900">
              <a:buFont typeface="Arial" panose="020B0604020202020204" pitchFamily="34" charset="0"/>
              <a:buChar char="•"/>
            </a:pPr>
            <a:endParaRPr lang="lt-LT" dirty="0"/>
          </a:p>
        </p:txBody>
      </p:sp>
    </p:spTree>
    <p:extLst>
      <p:ext uri="{BB962C8B-B14F-4D97-AF65-F5344CB8AC3E}">
        <p14:creationId xmlns:p14="http://schemas.microsoft.com/office/powerpoint/2010/main" val="36160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84B400"/>
                </a:solidFill>
              </a:rPr>
              <a:t>Check-in – draw your mood!</a:t>
            </a:r>
            <a:endParaRPr lang="lt-LT" dirty="0">
              <a:solidFill>
                <a:srgbClr val="84B4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832" y="2132856"/>
            <a:ext cx="6072336" cy="22574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84B400"/>
                </a:solidFill>
              </a:rPr>
              <a:t>Schedule</a:t>
            </a:r>
          </a:p>
        </p:txBody>
      </p:sp>
      <p:graphicFrame>
        <p:nvGraphicFramePr>
          <p:cNvPr id="5" name="Table 4">
            <a:extLst>
              <a:ext uri="{FF2B5EF4-FFF2-40B4-BE49-F238E27FC236}">
                <a16:creationId xmlns:a16="http://schemas.microsoft.com/office/drawing/2014/main" id="{745DEC82-309B-4D98-8D9F-E1AE4C24A93D}"/>
              </a:ext>
            </a:extLst>
          </p:cNvPr>
          <p:cNvGraphicFramePr>
            <a:graphicFrameLocks noGrp="1"/>
          </p:cNvGraphicFramePr>
          <p:nvPr>
            <p:extLst>
              <p:ext uri="{D42A27DB-BD31-4B8C-83A1-F6EECF244321}">
                <p14:modId xmlns:p14="http://schemas.microsoft.com/office/powerpoint/2010/main" val="1962949676"/>
              </p:ext>
            </p:extLst>
          </p:nvPr>
        </p:nvGraphicFramePr>
        <p:xfrm>
          <a:off x="395536" y="1522909"/>
          <a:ext cx="8057914" cy="3774440"/>
        </p:xfrm>
        <a:graphic>
          <a:graphicData uri="http://schemas.openxmlformats.org/drawingml/2006/table">
            <a:tbl>
              <a:tblPr firstRow="1" bandRow="1">
                <a:tableStyleId>{2D5ABB26-0587-4C30-8999-92F81FD0307C}</a:tableStyleId>
              </a:tblPr>
              <a:tblGrid>
                <a:gridCol w="1440160">
                  <a:extLst>
                    <a:ext uri="{9D8B030D-6E8A-4147-A177-3AD203B41FA5}">
                      <a16:colId xmlns:a16="http://schemas.microsoft.com/office/drawing/2014/main" val="44156614"/>
                    </a:ext>
                  </a:extLst>
                </a:gridCol>
                <a:gridCol w="6617754">
                  <a:extLst>
                    <a:ext uri="{9D8B030D-6E8A-4147-A177-3AD203B41FA5}">
                      <a16:colId xmlns:a16="http://schemas.microsoft.com/office/drawing/2014/main" val="2770323193"/>
                    </a:ext>
                  </a:extLst>
                </a:gridCol>
              </a:tblGrid>
              <a:tr h="370840">
                <a:tc>
                  <a:txBody>
                    <a:bodyPr/>
                    <a:lstStyle/>
                    <a:p>
                      <a:r>
                        <a:rPr lang="en-US" b="1" dirty="0"/>
                        <a:t>9am:</a:t>
                      </a:r>
                      <a:endParaRPr lang="en-GB" b="1" dirty="0">
                        <a:solidFill>
                          <a:schemeClr val="tx1"/>
                        </a:solidFill>
                      </a:endParaRPr>
                    </a:p>
                  </a:txBody>
                  <a:tcPr/>
                </a:tc>
                <a:tc>
                  <a:txBody>
                    <a:bodyPr/>
                    <a:lstStyle/>
                    <a:p>
                      <a:r>
                        <a:rPr lang="en-US" sz="1800" dirty="0"/>
                        <a:t>Welcome and recap</a:t>
                      </a:r>
                      <a:endParaRPr lang="en-GB" b="0" dirty="0">
                        <a:solidFill>
                          <a:schemeClr val="tx1"/>
                        </a:solidFill>
                      </a:endParaRPr>
                    </a:p>
                  </a:txBody>
                  <a:tcPr/>
                </a:tc>
                <a:extLst>
                  <a:ext uri="{0D108BD9-81ED-4DB2-BD59-A6C34878D82A}">
                    <a16:rowId xmlns:a16="http://schemas.microsoft.com/office/drawing/2014/main" val="1724454399"/>
                  </a:ext>
                </a:extLst>
              </a:tr>
              <a:tr h="370840">
                <a:tc>
                  <a:txBody>
                    <a:bodyPr/>
                    <a:lstStyle/>
                    <a:p>
                      <a:r>
                        <a:rPr lang="en-US" b="1" dirty="0"/>
                        <a:t>10am:</a:t>
                      </a:r>
                      <a:endParaRPr lang="en-GB" b="1" dirty="0">
                        <a:solidFill>
                          <a:schemeClr val="tx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t>Quantitative and qualitative approaches</a:t>
                      </a:r>
                      <a:r>
                        <a:rPr lang="lt-LT" sz="1800" dirty="0"/>
                        <a:t> to </a:t>
                      </a:r>
                      <a:r>
                        <a:rPr lang="en-US" sz="1800" dirty="0"/>
                        <a:t>auditing</a:t>
                      </a:r>
                      <a:r>
                        <a:rPr lang="en-GB" sz="1800" dirty="0"/>
                        <a:t>, sources of evidence</a:t>
                      </a:r>
                      <a:endParaRPr lang="en-GB" sz="1800" b="0" dirty="0">
                        <a:solidFill>
                          <a:schemeClr val="tx1"/>
                        </a:solidFill>
                      </a:endParaRPr>
                    </a:p>
                  </a:txBody>
                  <a:tcPr/>
                </a:tc>
                <a:extLst>
                  <a:ext uri="{0D108BD9-81ED-4DB2-BD59-A6C34878D82A}">
                    <a16:rowId xmlns:a16="http://schemas.microsoft.com/office/drawing/2014/main" val="523263943"/>
                  </a:ext>
                </a:extLst>
              </a:tr>
              <a:tr h="370840">
                <a:tc>
                  <a:txBody>
                    <a:bodyPr/>
                    <a:lstStyle/>
                    <a:p>
                      <a:r>
                        <a:rPr lang="en-US" b="1" dirty="0"/>
                        <a:t>10.30am:</a:t>
                      </a:r>
                      <a:endParaRPr lang="en-GB" b="1" dirty="0">
                        <a:solidFill>
                          <a:schemeClr val="tx1"/>
                        </a:solidFill>
                      </a:endParaRPr>
                    </a:p>
                  </a:txBody>
                  <a:tcPr/>
                </a:tc>
                <a:tc>
                  <a:txBody>
                    <a:bodyPr/>
                    <a:lstStyle/>
                    <a:p>
                      <a:r>
                        <a:rPr lang="en-US" sz="1800" dirty="0"/>
                        <a:t>Main research methods in auditing</a:t>
                      </a:r>
                      <a:endParaRPr lang="en-GB" b="0" dirty="0">
                        <a:solidFill>
                          <a:schemeClr val="tx1"/>
                        </a:solidFill>
                      </a:endParaRPr>
                    </a:p>
                  </a:txBody>
                  <a:tcPr/>
                </a:tc>
                <a:extLst>
                  <a:ext uri="{0D108BD9-81ED-4DB2-BD59-A6C34878D82A}">
                    <a16:rowId xmlns:a16="http://schemas.microsoft.com/office/drawing/2014/main" val="1806808144"/>
                  </a:ext>
                </a:extLst>
              </a:tr>
              <a:tr h="370840">
                <a:tc>
                  <a:txBody>
                    <a:bodyPr/>
                    <a:lstStyle/>
                    <a:p>
                      <a:r>
                        <a:rPr lang="en-US" b="1" dirty="0"/>
                        <a:t>11.30am:</a:t>
                      </a:r>
                      <a:endParaRPr lang="en-GB" b="1" dirty="0">
                        <a:solidFill>
                          <a:schemeClr val="tx1"/>
                        </a:solidFill>
                      </a:endParaRPr>
                    </a:p>
                  </a:txBody>
                  <a:tcPr/>
                </a:tc>
                <a:tc>
                  <a:txBody>
                    <a:bodyPr/>
                    <a:lstStyle/>
                    <a:p>
                      <a:r>
                        <a:rPr lang="en-GB" sz="1800" dirty="0"/>
                        <a:t>Creating instruments for USR auditing</a:t>
                      </a:r>
                      <a:endParaRPr lang="en-GB" b="0" dirty="0">
                        <a:solidFill>
                          <a:schemeClr val="tx1"/>
                        </a:solidFill>
                      </a:endParaRPr>
                    </a:p>
                  </a:txBody>
                  <a:tcPr/>
                </a:tc>
                <a:extLst>
                  <a:ext uri="{0D108BD9-81ED-4DB2-BD59-A6C34878D82A}">
                    <a16:rowId xmlns:a16="http://schemas.microsoft.com/office/drawing/2014/main" val="1045735306"/>
                  </a:ext>
                </a:extLst>
              </a:tr>
              <a:tr h="370840">
                <a:tc>
                  <a:txBody>
                    <a:bodyPr/>
                    <a:lstStyle/>
                    <a:p>
                      <a:r>
                        <a:rPr lang="en-US" b="1" dirty="0"/>
                        <a:t>1pm:</a:t>
                      </a:r>
                      <a:endParaRPr lang="en-GB" b="1" dirty="0">
                        <a:solidFill>
                          <a:schemeClr val="tx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University campus observation + grab your lunch</a:t>
                      </a:r>
                      <a:endParaRPr lang="en-US" sz="1800" b="0" dirty="0">
                        <a:solidFill>
                          <a:schemeClr val="tx1"/>
                        </a:solidFill>
                      </a:endParaRPr>
                    </a:p>
                  </a:txBody>
                  <a:tcPr/>
                </a:tc>
                <a:extLst>
                  <a:ext uri="{0D108BD9-81ED-4DB2-BD59-A6C34878D82A}">
                    <a16:rowId xmlns:a16="http://schemas.microsoft.com/office/drawing/2014/main" val="2965479110"/>
                  </a:ext>
                </a:extLst>
              </a:tr>
              <a:tr h="370840">
                <a:tc>
                  <a:txBody>
                    <a:bodyPr/>
                    <a:lstStyle/>
                    <a:p>
                      <a:r>
                        <a:rPr lang="en-US" b="1" dirty="0"/>
                        <a:t>2.30pm:</a:t>
                      </a:r>
                      <a:endParaRPr lang="en-GB" b="1" dirty="0">
                        <a:solidFill>
                          <a:schemeClr val="tx1"/>
                        </a:solidFill>
                      </a:endParaRPr>
                    </a:p>
                  </a:txBody>
                  <a:tcPr/>
                </a:tc>
                <a:tc>
                  <a:txBody>
                    <a:bodyPr/>
                    <a:lstStyle/>
                    <a:p>
                      <a:r>
                        <a:rPr lang="en-US" sz="1800" dirty="0"/>
                        <a:t>Discussion and analysis of the University campus observation</a:t>
                      </a:r>
                      <a:endParaRPr lang="en-GB" b="0" dirty="0">
                        <a:solidFill>
                          <a:schemeClr val="tx1"/>
                        </a:solidFill>
                      </a:endParaRPr>
                    </a:p>
                  </a:txBody>
                  <a:tcPr/>
                </a:tc>
                <a:extLst>
                  <a:ext uri="{0D108BD9-81ED-4DB2-BD59-A6C34878D82A}">
                    <a16:rowId xmlns:a16="http://schemas.microsoft.com/office/drawing/2014/main" val="3193216510"/>
                  </a:ext>
                </a:extLst>
              </a:tr>
              <a:tr h="370840">
                <a:tc>
                  <a:txBody>
                    <a:bodyPr/>
                    <a:lstStyle/>
                    <a:p>
                      <a:r>
                        <a:rPr lang="en-US" b="1" dirty="0"/>
                        <a:t>4pm:</a:t>
                      </a:r>
                      <a:endParaRPr lang="en-GB" b="1" dirty="0">
                        <a:solidFill>
                          <a:schemeClr val="tx1"/>
                        </a:solidFill>
                      </a:endParaRPr>
                    </a:p>
                  </a:txBody>
                  <a:tcPr/>
                </a:tc>
                <a:tc>
                  <a:txBody>
                    <a:bodyPr/>
                    <a:lstStyle/>
                    <a:p>
                      <a:r>
                        <a:rPr lang="en-US" sz="1800" dirty="0"/>
                        <a:t>Organising USR audit: methods, results and ethics Check-out </a:t>
                      </a:r>
                      <a:endParaRPr lang="en-GB" b="0" dirty="0">
                        <a:solidFill>
                          <a:schemeClr val="tx1"/>
                        </a:solidFill>
                      </a:endParaRPr>
                    </a:p>
                  </a:txBody>
                  <a:tcPr/>
                </a:tc>
                <a:extLst>
                  <a:ext uri="{0D108BD9-81ED-4DB2-BD59-A6C34878D82A}">
                    <a16:rowId xmlns:a16="http://schemas.microsoft.com/office/drawing/2014/main" val="2454554746"/>
                  </a:ext>
                </a:extLst>
              </a:tr>
              <a:tr h="370840">
                <a:tc>
                  <a:txBody>
                    <a:bodyPr/>
                    <a:lstStyle/>
                    <a:p>
                      <a:r>
                        <a:rPr lang="en-US" b="1" dirty="0"/>
                        <a:t>5pm:</a:t>
                      </a:r>
                      <a:endParaRPr lang="en-GB" b="1" dirty="0">
                        <a:solidFill>
                          <a:schemeClr val="tx1"/>
                        </a:solidFill>
                      </a:endParaRPr>
                    </a:p>
                  </a:txBody>
                  <a:tcPr/>
                </a:tc>
                <a:tc>
                  <a:txBody>
                    <a:bodyPr/>
                    <a:lstStyle/>
                    <a:p>
                      <a:r>
                        <a:rPr lang="en-US" dirty="0"/>
                        <a:t>End of training</a:t>
                      </a:r>
                      <a:endParaRPr lang="en-GB" b="0" dirty="0">
                        <a:solidFill>
                          <a:schemeClr val="tx1"/>
                        </a:solidFill>
                      </a:endParaRPr>
                    </a:p>
                  </a:txBody>
                  <a:tcPr/>
                </a:tc>
                <a:extLst>
                  <a:ext uri="{0D108BD9-81ED-4DB2-BD59-A6C34878D82A}">
                    <a16:rowId xmlns:a16="http://schemas.microsoft.com/office/drawing/2014/main" val="2970424880"/>
                  </a:ext>
                </a:extLst>
              </a:tr>
            </a:tbl>
          </a:graphicData>
        </a:graphic>
      </p:graphicFrame>
    </p:spTree>
    <p:extLst>
      <p:ext uri="{BB962C8B-B14F-4D97-AF65-F5344CB8AC3E}">
        <p14:creationId xmlns:p14="http://schemas.microsoft.com/office/powerpoint/2010/main" val="3755721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84B400"/>
                </a:solidFill>
              </a:rPr>
              <a:t>After today‘s training, you will...</a:t>
            </a:r>
            <a:endParaRPr lang="lt-LT" dirty="0">
              <a:solidFill>
                <a:srgbClr val="84B400"/>
              </a:solidFill>
            </a:endParaRPr>
          </a:p>
        </p:txBody>
      </p:sp>
      <p:sp>
        <p:nvSpPr>
          <p:cNvPr id="3" name="Subtitle 2"/>
          <p:cNvSpPr>
            <a:spLocks noGrp="1"/>
          </p:cNvSpPr>
          <p:nvPr>
            <p:ph type="subTitle" idx="1"/>
          </p:nvPr>
        </p:nvSpPr>
        <p:spPr>
          <a:xfrm>
            <a:off x="467482" y="1700808"/>
            <a:ext cx="8136904" cy="3672408"/>
          </a:xfrm>
        </p:spPr>
        <p:txBody>
          <a:bodyPr/>
          <a:lstStyle/>
          <a:p>
            <a:pPr marL="342900" indent="-342900">
              <a:buFont typeface="Arial" panose="020B0604020202020204" pitchFamily="34" charset="0"/>
              <a:buChar char="•"/>
            </a:pPr>
            <a:r>
              <a:rPr lang="en-GB" dirty="0"/>
              <a:t>Have an understanding of the main methods </a:t>
            </a:r>
            <a:r>
              <a:rPr lang="lt-LT" dirty="0" err="1"/>
              <a:t>and</a:t>
            </a:r>
            <a:r>
              <a:rPr lang="lt-LT" dirty="0"/>
              <a:t> </a:t>
            </a:r>
            <a:r>
              <a:rPr lang="lt-LT" dirty="0" err="1"/>
              <a:t>tools</a:t>
            </a:r>
            <a:r>
              <a:rPr lang="lt-LT" dirty="0"/>
              <a:t> </a:t>
            </a:r>
            <a:r>
              <a:rPr lang="en-GB" dirty="0"/>
              <a:t>used in auditing</a:t>
            </a:r>
            <a:endParaRPr lang="lt-LT" dirty="0"/>
          </a:p>
          <a:p>
            <a:pPr marL="342900" indent="-342900">
              <a:buFont typeface="Arial" panose="020B0604020202020204" pitchFamily="34" charset="0"/>
              <a:buChar char="•"/>
            </a:pPr>
            <a:r>
              <a:rPr lang="en-GB" dirty="0"/>
              <a:t>Be able to apply different research methods</a:t>
            </a:r>
            <a:r>
              <a:rPr lang="lt-LT" dirty="0"/>
              <a:t> tools</a:t>
            </a:r>
            <a:r>
              <a:rPr lang="en-US" dirty="0"/>
              <a:t> and</a:t>
            </a:r>
            <a:r>
              <a:rPr lang="lt-LT" dirty="0"/>
              <a:t> instruments</a:t>
            </a:r>
            <a:r>
              <a:rPr lang="en-GB" dirty="0"/>
              <a:t> to benchmarks and audits to come</a:t>
            </a:r>
            <a:endParaRPr lang="lt-LT" dirty="0"/>
          </a:p>
          <a:p>
            <a:pPr marL="342900" indent="-342900">
              <a:buFont typeface="Arial" panose="020B0604020202020204" pitchFamily="34" charset="0"/>
              <a:buChar char="•"/>
            </a:pPr>
            <a:r>
              <a:rPr lang="en-GB" dirty="0"/>
              <a:t>Be able to organise the research process and to how to deal with the problems in auditing.</a:t>
            </a:r>
            <a:endParaRPr lang="lt-LT"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79512" y="260648"/>
            <a:ext cx="8712968" cy="1224136"/>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1259632" y="980728"/>
            <a:ext cx="6912768" cy="4061990"/>
          </a:xfrm>
          <a:prstGeom prst="rect">
            <a:avLst/>
          </a:prstGeom>
        </p:spPr>
      </p:pic>
      <p:sp>
        <p:nvSpPr>
          <p:cNvPr id="6" name="Title 1"/>
          <p:cNvSpPr>
            <a:spLocks noGrp="1"/>
          </p:cNvSpPr>
          <p:nvPr>
            <p:ph type="ctrTitle"/>
          </p:nvPr>
        </p:nvSpPr>
        <p:spPr>
          <a:xfrm>
            <a:off x="1619672" y="2132856"/>
            <a:ext cx="5544616" cy="1008111"/>
          </a:xfrm>
        </p:spPr>
        <p:txBody>
          <a:bodyPr anchor="ctr"/>
          <a:lstStyle/>
          <a:p>
            <a:pPr algn="ctr"/>
            <a:r>
              <a:rPr lang="en-US" dirty="0">
                <a:solidFill>
                  <a:schemeClr val="bg1"/>
                </a:solidFill>
              </a:rPr>
              <a:t>Quantitative and qualitative approaches to auditing</a:t>
            </a:r>
          </a:p>
        </p:txBody>
      </p:sp>
    </p:spTree>
    <p:extLst>
      <p:ext uri="{BB962C8B-B14F-4D97-AF65-F5344CB8AC3E}">
        <p14:creationId xmlns:p14="http://schemas.microsoft.com/office/powerpoint/2010/main" val="318533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539552" y="332656"/>
            <a:ext cx="7988300" cy="1008111"/>
          </a:xfrm>
        </p:spPr>
        <p:txBody>
          <a:bodyPr/>
          <a:lstStyle/>
          <a:p>
            <a:r>
              <a:rPr lang="en-GB" sz="2800" dirty="0">
                <a:solidFill>
                  <a:srgbClr val="84B400"/>
                </a:solidFill>
              </a:rPr>
              <a:t>Research approaches: qualitative and quantitative </a:t>
            </a:r>
            <a:endParaRPr lang="lt-LT" sz="2800" dirty="0">
              <a:solidFill>
                <a:srgbClr val="84B400"/>
              </a:solidFill>
            </a:endParaRPr>
          </a:p>
        </p:txBody>
      </p:sp>
      <p:sp>
        <p:nvSpPr>
          <p:cNvPr id="3" name="Antrinis pavadinimas 2"/>
          <p:cNvSpPr>
            <a:spLocks noGrp="1"/>
          </p:cNvSpPr>
          <p:nvPr>
            <p:ph type="subTitle" idx="1"/>
          </p:nvPr>
        </p:nvSpPr>
        <p:spPr>
          <a:xfrm>
            <a:off x="539552" y="1988840"/>
            <a:ext cx="8208912" cy="3384376"/>
          </a:xfrm>
        </p:spPr>
        <p:txBody>
          <a:bodyPr/>
          <a:lstStyle/>
          <a:p>
            <a:pPr marL="457200" indent="-457200">
              <a:buFont typeface="+mj-lt"/>
              <a:buAutoNum type="arabicPeriod"/>
            </a:pPr>
            <a:r>
              <a:rPr lang="en-GB" sz="3600" dirty="0"/>
              <a:t>Quantitative</a:t>
            </a:r>
          </a:p>
          <a:p>
            <a:pPr marL="457200" indent="-457200">
              <a:buFont typeface="+mj-lt"/>
              <a:buAutoNum type="arabicPeriod"/>
            </a:pPr>
            <a:endParaRPr lang="lt-LT" sz="3600" dirty="0"/>
          </a:p>
          <a:p>
            <a:pPr marL="457200" indent="-457200">
              <a:buFont typeface="+mj-lt"/>
              <a:buAutoNum type="arabicPeriod"/>
            </a:pPr>
            <a:r>
              <a:rPr lang="en-GB" sz="3600" dirty="0"/>
              <a:t>Qualitative</a:t>
            </a:r>
            <a:endParaRPr lang="lt-LT" sz="3600" dirty="0"/>
          </a:p>
        </p:txBody>
      </p:sp>
    </p:spTree>
    <p:extLst>
      <p:ext uri="{BB962C8B-B14F-4D97-AF65-F5344CB8AC3E}">
        <p14:creationId xmlns:p14="http://schemas.microsoft.com/office/powerpoint/2010/main" val="1616155514"/>
      </p:ext>
    </p:extLst>
  </p:cSld>
  <p:clrMapOvr>
    <a:masterClrMapping/>
  </p:clrMapOvr>
</p:sld>
</file>

<file path=ppt/theme/theme1.xml><?xml version="1.0" encoding="utf-8"?>
<a:theme xmlns:a="http://schemas.openxmlformats.org/drawingml/2006/main" name="ESSA-project - template presentation 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SA-project-template" id="{2E93016A-46A1-449E-9709-1E2FAE4BE54C}" vid="{DE5657B9-6B85-456E-B376-B07352BBDB0C}"/>
    </a:ext>
  </a:extLst>
</a:theme>
</file>

<file path=ppt/theme/theme2.xml><?xml version="1.0" encoding="utf-8"?>
<a:theme xmlns:a="http://schemas.openxmlformats.org/drawingml/2006/main" name="1_ESSA-project - template presentation 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SA-project - Experiential learning presentation slides" id="{040A9178-34ED-40EE-B7DF-067531D13E3C}" vid="{A8C124DA-3C40-4A17-B36B-D5EA320BF3D9}"/>
    </a:ext>
  </a:extLst>
</a:theme>
</file>

<file path=ppt/theme/theme3.xml><?xml version="1.0" encoding="utf-8"?>
<a:theme xmlns:a="http://schemas.openxmlformats.org/drawingml/2006/main" name="NUS-Presentation-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671A38EA752840B54342ED8632263B" ma:contentTypeVersion="4" ma:contentTypeDescription="Create a new document." ma:contentTypeScope="" ma:versionID="d0a141b0df7bd18295135c69bc6b3fb4">
  <xsd:schema xmlns:xsd="http://www.w3.org/2001/XMLSchema" xmlns:xs="http://www.w3.org/2001/XMLSchema" xmlns:p="http://schemas.microsoft.com/office/2006/metadata/properties" xmlns:ns2="de1d5876-6d32-453d-b5f5-1966e4851a25" xmlns:ns3="64b466b0-76e6-4ba7-b8c6-1a788189ac9f" targetNamespace="http://schemas.microsoft.com/office/2006/metadata/properties" ma:root="true" ma:fieldsID="21b503c0254964dc9046eba191862b0f" ns2:_="" ns3:_="">
    <xsd:import namespace="de1d5876-6d32-453d-b5f5-1966e4851a25"/>
    <xsd:import namespace="64b466b0-76e6-4ba7-b8c6-1a788189ac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1d5876-6d32-453d-b5f5-1966e4851a2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b466b0-76e6-4ba7-b8c6-1a788189ac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061DEF-4D5D-4148-BDF4-A5D7191034BC}">
  <ds:schemaRefs>
    <ds:schemaRef ds:uri="http://schemas.microsoft.com/sharepoint/v3/contenttype/forms"/>
  </ds:schemaRefs>
</ds:datastoreItem>
</file>

<file path=customXml/itemProps2.xml><?xml version="1.0" encoding="utf-8"?>
<ds:datastoreItem xmlns:ds="http://schemas.openxmlformats.org/officeDocument/2006/customXml" ds:itemID="{B3E75A46-7E4D-4716-A90B-078C389A8A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1d5876-6d32-453d-b5f5-1966e4851a25"/>
    <ds:schemaRef ds:uri="64b466b0-76e6-4ba7-b8c6-1a788189ac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052BDE-16DB-4194-8CAD-25D17ED04C57}">
  <ds:schemaRefs>
    <ds:schemaRef ds:uri="http://schemas.microsoft.com/office/infopath/2007/PartnerControls"/>
    <ds:schemaRef ds:uri="http://schemas.microsoft.com/office/2006/documentManagement/types"/>
    <ds:schemaRef ds:uri="http://purl.org/dc/terms/"/>
    <ds:schemaRef ds:uri="http://purl.org/dc/elements/1.1/"/>
    <ds:schemaRef ds:uri="http://purl.org/dc/dcmitype/"/>
    <ds:schemaRef ds:uri="64b466b0-76e6-4ba7-b8c6-1a788189ac9f"/>
    <ds:schemaRef ds:uri="http://schemas.openxmlformats.org/package/2006/metadata/core-properties"/>
    <ds:schemaRef ds:uri="de1d5876-6d32-453d-b5f5-1966e4851a2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ESSA-project - template presentation slides</Template>
  <TotalTime>2206</TotalTime>
  <Words>1360</Words>
  <Application>Microsoft Office PowerPoint</Application>
  <PresentationFormat>On-screen Show (4:3)</PresentationFormat>
  <Paragraphs>199</Paragraphs>
  <Slides>35</Slides>
  <Notes>18</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ESSA-project - template presentation slides</vt:lpstr>
      <vt:lpstr>1_ESSA-project - template presentation slides</vt:lpstr>
      <vt:lpstr>NUS-Presentation-template</vt:lpstr>
      <vt:lpstr>PowerPoint Presentation</vt:lpstr>
      <vt:lpstr>PowerPoint Presentation</vt:lpstr>
      <vt:lpstr>Welcome and recap</vt:lpstr>
      <vt:lpstr>Feedback from the previous unit</vt:lpstr>
      <vt:lpstr>Check-in – draw your mood!</vt:lpstr>
      <vt:lpstr>Schedule</vt:lpstr>
      <vt:lpstr>After today‘s training, you will...</vt:lpstr>
      <vt:lpstr>Quantitative and qualitative approaches to auditing</vt:lpstr>
      <vt:lpstr>Research approaches: qualitative and quantitative </vt:lpstr>
      <vt:lpstr>Quantitative research methods</vt:lpstr>
      <vt:lpstr> Qualitative research methods</vt:lpstr>
      <vt:lpstr>Gathering experience and learning expectations </vt:lpstr>
      <vt:lpstr>Main research methods in auditing</vt:lpstr>
      <vt:lpstr>The main research methods in auditing</vt:lpstr>
      <vt:lpstr>Document analysis </vt:lpstr>
      <vt:lpstr>Questionnaires</vt:lpstr>
      <vt:lpstr>Interviews</vt:lpstr>
      <vt:lpstr>Focus groups</vt:lpstr>
      <vt:lpstr>Focus groups</vt:lpstr>
      <vt:lpstr>Site observation</vt:lpstr>
      <vt:lpstr>Site observation</vt:lpstr>
      <vt:lpstr>Creating instruments for USR auditing</vt:lpstr>
      <vt:lpstr>Pair work</vt:lpstr>
      <vt:lpstr>Creating auditing instruments</vt:lpstr>
      <vt:lpstr>University campus observation and lunch</vt:lpstr>
      <vt:lpstr>Exercise: let’s observe the campus</vt:lpstr>
      <vt:lpstr>Discussion and analysis of observation</vt:lpstr>
      <vt:lpstr>Discussion and analysis</vt:lpstr>
      <vt:lpstr>Role play: Interviews and focus groups</vt:lpstr>
      <vt:lpstr>Role play: Interviews and focus groups</vt:lpstr>
      <vt:lpstr>Organising USR audit - research methods, results and ethics</vt:lpstr>
      <vt:lpstr>Discussion: organising USR audit: research methods, results and ethics</vt:lpstr>
      <vt:lpstr>Research ethics principles </vt:lpstr>
      <vt:lpstr>Check-out</vt:lpstr>
      <vt:lpstr>Check-out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vaidotas</dc:creator>
  <cp:lastModifiedBy> </cp:lastModifiedBy>
  <cp:revision>157</cp:revision>
  <cp:lastPrinted>2017-12-22T07:07:01Z</cp:lastPrinted>
  <dcterms:created xsi:type="dcterms:W3CDTF">2017-03-12T21:58:40Z</dcterms:created>
  <dcterms:modified xsi:type="dcterms:W3CDTF">2019-10-24T14:36:18Z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0x0101000B671A38EA752840B54342ED8632263B</vt:lpwstr>
  </property>
</Properties>
</file>